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301" r:id="rId4"/>
    <p:sldId id="302" r:id="rId5"/>
    <p:sldId id="305" r:id="rId6"/>
    <p:sldId id="306" r:id="rId7"/>
    <p:sldId id="279" r:id="rId8"/>
    <p:sldId id="271" r:id="rId9"/>
    <p:sldId id="307" r:id="rId10"/>
    <p:sldId id="274" r:id="rId11"/>
    <p:sldId id="313" r:id="rId12"/>
    <p:sldId id="314" r:id="rId13"/>
    <p:sldId id="277" r:id="rId14"/>
    <p:sldId id="281" r:id="rId15"/>
    <p:sldId id="258" r:id="rId16"/>
    <p:sldId id="260" r:id="rId17"/>
    <p:sldId id="278" r:id="rId18"/>
    <p:sldId id="261" r:id="rId19"/>
    <p:sldId id="262" r:id="rId20"/>
    <p:sldId id="263" r:id="rId21"/>
    <p:sldId id="264" r:id="rId22"/>
    <p:sldId id="265" r:id="rId23"/>
    <p:sldId id="284" r:id="rId24"/>
    <p:sldId id="288" r:id="rId25"/>
    <p:sldId id="289" r:id="rId26"/>
    <p:sldId id="294" r:id="rId27"/>
    <p:sldId id="312" r:id="rId28"/>
    <p:sldId id="285" r:id="rId29"/>
    <p:sldId id="286" r:id="rId30"/>
    <p:sldId id="292" r:id="rId31"/>
    <p:sldId id="298" r:id="rId32"/>
    <p:sldId id="297" r:id="rId33"/>
    <p:sldId id="309" r:id="rId34"/>
    <p:sldId id="310" r:id="rId35"/>
    <p:sldId id="308" r:id="rId36"/>
    <p:sldId id="287" r:id="rId37"/>
    <p:sldId id="273" r:id="rId38"/>
    <p:sldId id="303" r:id="rId3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434"/>
    <a:srgbClr val="50742F"/>
    <a:srgbClr val="E9ECE8"/>
    <a:srgbClr val="959519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610" autoAdjust="0"/>
    <p:restoredTop sz="87797" autoAdjust="0"/>
  </p:normalViewPr>
  <p:slideViewPr>
    <p:cSldViewPr>
      <p:cViewPr varScale="1">
        <p:scale>
          <a:sx n="42" d="100"/>
          <a:sy n="42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DOWNLOAD\&#27784;&#22283;&#19998;%20&#35377;&#21211;&#26185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H:\DOWNLOAD\&#27784;&#22283;&#19998;%20&#35377;&#21211;&#26185;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H:\DOWNLOAD\&#27946;&#22283;&#23803;%20&#21570;&#23416;&#31310;%20(1)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H:\DOWNLOAD\&#27946;&#22283;&#23803;%20&#21570;&#23416;&#31310;%20(1)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plotArea>
      <c:layout>
        <c:manualLayout>
          <c:layoutTarget val="inner"/>
          <c:xMode val="edge"/>
          <c:yMode val="edge"/>
          <c:x val="0.32476612221657919"/>
          <c:y val="5.0925925925925923E-2"/>
          <c:w val="0.62720474014791994"/>
          <c:h val="0.80012394284047839"/>
        </c:manualLayout>
      </c:layout>
      <c:barChart>
        <c:barDir val="bar"/>
        <c:grouping val="stacked"/>
        <c:ser>
          <c:idx val="0"/>
          <c:order val="0"/>
          <c:tx>
            <c:strRef>
              <c:f>工作表1!$B$1</c:f>
              <c:strCache>
                <c:ptCount val="1"/>
                <c:pt idx="0">
                  <c:v>開始</c:v>
                </c:pt>
              </c:strCache>
            </c:strRef>
          </c:tx>
          <c:spPr>
            <a:noFill/>
          </c:spPr>
          <c:cat>
            <c:strRef>
              <c:f>工作表1!$A$2:$A$7</c:f>
              <c:strCache>
                <c:ptCount val="6"/>
                <c:pt idx="0">
                  <c:v>期末報告製作</c:v>
                </c:pt>
                <c:pt idx="1">
                  <c:v>D5M抓取光點位置</c:v>
                </c:pt>
                <c:pt idx="2">
                  <c:v>讀學長Nios II的程式</c:v>
                </c:pt>
                <c:pt idx="3">
                  <c:v>練習Nios II</c:v>
                </c:pt>
                <c:pt idx="4">
                  <c:v>SOPC Builder - Processor IP</c:v>
                </c:pt>
                <c:pt idx="5">
                  <c:v>互動式教學投影筆設計</c:v>
                </c:pt>
              </c:strCache>
            </c:strRef>
          </c:cat>
          <c:val>
            <c:numRef>
              <c:f>工作表1!$B$2:$B$7</c:f>
              <c:numCache>
                <c:formatCode>m/d/yyyy</c:formatCode>
                <c:ptCount val="6"/>
                <c:pt idx="0">
                  <c:v>41773</c:v>
                </c:pt>
                <c:pt idx="1">
                  <c:v>41760</c:v>
                </c:pt>
                <c:pt idx="2">
                  <c:v>41739</c:v>
                </c:pt>
                <c:pt idx="3">
                  <c:v>41701</c:v>
                </c:pt>
                <c:pt idx="4">
                  <c:v>41687</c:v>
                </c:pt>
                <c:pt idx="5">
                  <c:v>41678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期間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</a:schemeClr>
                    </a:solidFill>
                  </a:defRPr>
                </a:pPr>
                <a:endParaRPr lang="zh-TW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工作表1!$A$2:$A$7</c:f>
              <c:strCache>
                <c:ptCount val="6"/>
                <c:pt idx="0">
                  <c:v>期末報告製作</c:v>
                </c:pt>
                <c:pt idx="1">
                  <c:v>D5M抓取光點位置</c:v>
                </c:pt>
                <c:pt idx="2">
                  <c:v>讀學長Nios II的程式</c:v>
                </c:pt>
                <c:pt idx="3">
                  <c:v>練習Nios II</c:v>
                </c:pt>
                <c:pt idx="4">
                  <c:v>SOPC Builder - Processor IP</c:v>
                </c:pt>
                <c:pt idx="5">
                  <c:v>互動式教學投影筆設計</c:v>
                </c:pt>
              </c:strCache>
            </c:strRef>
          </c:cat>
          <c:val>
            <c:numRef>
              <c:f>工作表1!$C$2:$C$7</c:f>
              <c:numCache>
                <c:formatCode>General</c:formatCode>
                <c:ptCount val="6"/>
                <c:pt idx="0">
                  <c:v>3</c:v>
                </c:pt>
                <c:pt idx="1">
                  <c:v>16</c:v>
                </c:pt>
                <c:pt idx="2">
                  <c:v>21</c:v>
                </c:pt>
                <c:pt idx="3">
                  <c:v>14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</c:ser>
        <c:dLbls/>
        <c:overlap val="100"/>
        <c:axId val="100557952"/>
        <c:axId val="100559488"/>
      </c:barChart>
      <c:catAx>
        <c:axId val="100557952"/>
        <c:scaling>
          <c:orientation val="minMax"/>
        </c:scaling>
        <c:axPos val="l"/>
        <c:majorGridlines/>
        <c:numFmt formatCode="General" sourceLinked="0"/>
        <c:majorTickMark val="none"/>
        <c:tickLblPos val="nextTo"/>
        <c:spPr>
          <a:ln cmpd="dbl">
            <a:solidFill>
              <a:schemeClr val="tx1">
                <a:tint val="75000"/>
              </a:schemeClr>
            </a:solidFill>
          </a:ln>
        </c:spPr>
        <c:crossAx val="100559488"/>
        <c:crosses val="autoZero"/>
        <c:auto val="1"/>
        <c:lblAlgn val="ctr"/>
        <c:lblOffset val="100"/>
      </c:catAx>
      <c:valAx>
        <c:axId val="100559488"/>
        <c:scaling>
          <c:orientation val="minMax"/>
          <c:max val="41790"/>
          <c:min val="41678"/>
        </c:scaling>
        <c:axPos val="b"/>
        <c:majorGridlines/>
        <c:numFmt formatCode="m&quot;月&quot;d&quot;日&quot;;@" sourceLinked="0"/>
        <c:tickLblPos val="nextTo"/>
        <c:crossAx val="100557952"/>
        <c:crosses val="autoZero"/>
        <c:crossBetween val="between"/>
      </c:valAx>
      <c:spPr>
        <a:solidFill>
          <a:schemeClr val="tx1">
            <a:lumMod val="75000"/>
          </a:schemeClr>
        </a:solidFill>
        <a:ln>
          <a:solidFill>
            <a:schemeClr val="tx1"/>
          </a:solidFill>
        </a:ln>
      </c:spPr>
    </c:plotArea>
    <c:plotVisOnly val="1"/>
    <c:dispBlanksAs val="gap"/>
  </c:chart>
  <c:spPr>
    <a:solidFill>
      <a:schemeClr val="tx1">
        <a:lumMod val="65000"/>
      </a:schemeClr>
    </a:solidFill>
    <a:ln w="44450" cmpd="dbl">
      <a:solidFill>
        <a:schemeClr val="tx1"/>
      </a:solidFill>
    </a:ln>
  </c:spPr>
  <c:txPr>
    <a:bodyPr/>
    <a:lstStyle/>
    <a:p>
      <a:pPr>
        <a:defRPr sz="1400" baseline="0">
          <a:solidFill>
            <a:schemeClr val="bg1"/>
          </a:solidFill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3175239953497231"/>
          <c:y val="6.0185185185185168E-2"/>
          <c:w val="0.7169037269668449"/>
          <c:h val="0.83309419655876371"/>
        </c:manualLayout>
      </c:layout>
      <c:barChart>
        <c:barDir val="bar"/>
        <c:grouping val="stacked"/>
        <c:ser>
          <c:idx val="0"/>
          <c:order val="0"/>
          <c:tx>
            <c:strRef>
              <c:f>'[沈國丞 許勛晉.xlsx]工作表1'!$H$1</c:f>
              <c:strCache>
                <c:ptCount val="1"/>
                <c:pt idx="0">
                  <c:v>開始</c:v>
                </c:pt>
              </c:strCache>
            </c:strRef>
          </c:tx>
          <c:spPr>
            <a:noFill/>
          </c:spPr>
          <c:cat>
            <c:strRef>
              <c:f>'[沈國丞 許勛晉.xlsx]工作表1'!$G$2:$G$7</c:f>
              <c:strCache>
                <c:ptCount val="6"/>
                <c:pt idx="0">
                  <c:v>修改BUG</c:v>
                </c:pt>
                <c:pt idx="1">
                  <c:v>整體測試</c:v>
                </c:pt>
                <c:pt idx="2">
                  <c:v>互動時遊戲設計</c:v>
                </c:pt>
                <c:pt idx="3">
                  <c:v>倒數計時器設置</c:v>
                </c:pt>
                <c:pt idx="4">
                  <c:v>比例轉換</c:v>
                </c:pt>
                <c:pt idx="5">
                  <c:v>設計工作圖示</c:v>
                </c:pt>
              </c:strCache>
            </c:strRef>
          </c:cat>
          <c:val>
            <c:numRef>
              <c:f>'[沈國丞 許勛晉.xlsx]工作表1'!$H$2:$H$7</c:f>
              <c:numCache>
                <c:formatCode>m/d/yyyy</c:formatCode>
                <c:ptCount val="6"/>
                <c:pt idx="0">
                  <c:v>41862</c:v>
                </c:pt>
                <c:pt idx="1">
                  <c:v>41853</c:v>
                </c:pt>
                <c:pt idx="2">
                  <c:v>41840</c:v>
                </c:pt>
                <c:pt idx="3">
                  <c:v>41838</c:v>
                </c:pt>
                <c:pt idx="4">
                  <c:v>41824</c:v>
                </c:pt>
                <c:pt idx="5">
                  <c:v>41821</c:v>
                </c:pt>
              </c:numCache>
            </c:numRef>
          </c:val>
        </c:ser>
        <c:ser>
          <c:idx val="1"/>
          <c:order val="1"/>
          <c:tx>
            <c:strRef>
              <c:f>'[沈國丞 許勛晉.xlsx]工作表1'!$I$1</c:f>
              <c:strCache>
                <c:ptCount val="1"/>
                <c:pt idx="0">
                  <c:v>期間</c:v>
                </c:pt>
              </c:strCache>
            </c:strRef>
          </c:tx>
          <c:spPr>
            <a:solidFill>
              <a:srgbClr val="268868">
                <a:lumMod val="50000"/>
              </a:srgb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>
                        <a:lumMod val="10000"/>
                        <a:lumOff val="90000"/>
                      </a:schemeClr>
                    </a:solidFill>
                  </a:defRPr>
                </a:pPr>
                <a:endParaRPr lang="zh-TW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'[沈國丞 許勛晉.xlsx]工作表1'!$G$2:$G$7</c:f>
              <c:strCache>
                <c:ptCount val="6"/>
                <c:pt idx="0">
                  <c:v>修改BUG</c:v>
                </c:pt>
                <c:pt idx="1">
                  <c:v>整體測試</c:v>
                </c:pt>
                <c:pt idx="2">
                  <c:v>互動時遊戲設計</c:v>
                </c:pt>
                <c:pt idx="3">
                  <c:v>倒數計時器設置</c:v>
                </c:pt>
                <c:pt idx="4">
                  <c:v>比例轉換</c:v>
                </c:pt>
                <c:pt idx="5">
                  <c:v>設計工作圖示</c:v>
                </c:pt>
              </c:strCache>
            </c:strRef>
          </c:cat>
          <c:val>
            <c:numRef>
              <c:f>'[沈國丞 許勛晉.xlsx]工作表1'!$I$2:$I$7</c:f>
              <c:numCache>
                <c:formatCode>General</c:formatCode>
                <c:ptCount val="6"/>
                <c:pt idx="0">
                  <c:v>21</c:v>
                </c:pt>
                <c:pt idx="1">
                  <c:v>9</c:v>
                </c:pt>
                <c:pt idx="2">
                  <c:v>12</c:v>
                </c:pt>
                <c:pt idx="3">
                  <c:v>4</c:v>
                </c:pt>
                <c:pt idx="4">
                  <c:v>17</c:v>
                </c:pt>
                <c:pt idx="5">
                  <c:v>6</c:v>
                </c:pt>
              </c:numCache>
            </c:numRef>
          </c:val>
        </c:ser>
        <c:dLbls/>
        <c:overlap val="100"/>
        <c:axId val="100584832"/>
        <c:axId val="101221504"/>
      </c:barChart>
      <c:catAx>
        <c:axId val="100584832"/>
        <c:scaling>
          <c:orientation val="minMax"/>
        </c:scaling>
        <c:axPos val="l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numFmt formatCode="General" sourceLinked="0"/>
        <c:majorTickMark val="none"/>
        <c:tickLblPos val="nextTo"/>
        <c:spPr>
          <a:ln>
            <a:solidFill>
              <a:sysClr val="window" lastClr="FFFFFF">
                <a:lumMod val="95000"/>
              </a:sysClr>
            </a:solidFill>
          </a:ln>
        </c:spPr>
        <c:crossAx val="101221504"/>
        <c:crosses val="autoZero"/>
        <c:auto val="1"/>
        <c:lblAlgn val="ctr"/>
        <c:lblOffset val="100"/>
      </c:catAx>
      <c:valAx>
        <c:axId val="101221504"/>
        <c:scaling>
          <c:orientation val="minMax"/>
          <c:max val="41891"/>
          <c:min val="41821"/>
        </c:scaling>
        <c:axPos val="b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numFmt formatCode="m&quot;月&quot;d&quot;日&quot;;@" sourceLinked="0"/>
        <c:tickLblPos val="nextTo"/>
        <c:spPr>
          <a:ln>
            <a:solidFill>
              <a:sysClr val="window" lastClr="FFFFFF">
                <a:lumMod val="95000"/>
              </a:sysClr>
            </a:solidFill>
          </a:ln>
        </c:spPr>
        <c:crossAx val="100584832"/>
        <c:crosses val="autoZero"/>
        <c:crossBetween val="between"/>
      </c:valAx>
      <c:spPr>
        <a:solidFill>
          <a:sysClr val="window" lastClr="FFFFFF">
            <a:lumMod val="75000"/>
          </a:sysClr>
        </a:solidFill>
        <a:ln>
          <a:solidFill>
            <a:sysClr val="window" lastClr="FFFFFF">
              <a:lumMod val="95000"/>
            </a:sysClr>
          </a:solidFill>
        </a:ln>
      </c:spPr>
    </c:plotArea>
    <c:plotVisOnly val="1"/>
    <c:dispBlanksAs val="gap"/>
  </c:chart>
  <c:spPr>
    <a:solidFill>
      <a:sysClr val="window" lastClr="FFFFFF">
        <a:lumMod val="65000"/>
      </a:sysClr>
    </a:solidFill>
    <a:ln w="44450" cmpd="dbl">
      <a:solidFill>
        <a:sysClr val="window" lastClr="FFFFFF">
          <a:lumMod val="95000"/>
        </a:sysClr>
      </a:solidFill>
    </a:ln>
  </c:spPr>
  <c:txPr>
    <a:bodyPr/>
    <a:lstStyle/>
    <a:p>
      <a:pPr>
        <a:defRPr sz="1400" baseline="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stacked"/>
        <c:ser>
          <c:idx val="0"/>
          <c:order val="0"/>
          <c:tx>
            <c:strRef>
              <c:f>'[洪國峻 呂學穎 (1).xlsx]工作表1'!$B$1</c:f>
              <c:strCache>
                <c:ptCount val="1"/>
                <c:pt idx="0">
                  <c:v>開始</c:v>
                </c:pt>
              </c:strCache>
            </c:strRef>
          </c:tx>
          <c:spPr>
            <a:noFill/>
          </c:spPr>
          <c:cat>
            <c:strRef>
              <c:f>'[洪國峻 呂學穎 (1).xlsx]工作表1'!$A$2:$A$7</c:f>
              <c:strCache>
                <c:ptCount val="6"/>
                <c:pt idx="0">
                  <c:v>測試NRF24L01連線</c:v>
                </c:pt>
                <c:pt idx="1">
                  <c:v>練習C8051F340</c:v>
                </c:pt>
                <c:pt idx="2">
                  <c:v>NRF24L01驅動撰寫</c:v>
                </c:pt>
                <c:pt idx="3">
                  <c:v>NRF24L01 datasheet 資料</c:v>
                </c:pt>
                <c:pt idx="4">
                  <c:v>學習SPI串列協定</c:v>
                </c:pt>
                <c:pt idx="5">
                  <c:v>練習verilog</c:v>
                </c:pt>
              </c:strCache>
            </c:strRef>
          </c:cat>
          <c:val>
            <c:numRef>
              <c:f>'[洪國峻 呂學穎 (1).xlsx]工作表1'!$B$2:$B$7</c:f>
              <c:numCache>
                <c:formatCode>m/d/yyyy</c:formatCode>
                <c:ptCount val="6"/>
                <c:pt idx="0">
                  <c:v>41757</c:v>
                </c:pt>
                <c:pt idx="1">
                  <c:v>41739</c:v>
                </c:pt>
                <c:pt idx="2">
                  <c:v>41701</c:v>
                </c:pt>
                <c:pt idx="3">
                  <c:v>41695</c:v>
                </c:pt>
                <c:pt idx="4">
                  <c:v>41690</c:v>
                </c:pt>
                <c:pt idx="5">
                  <c:v>41678</c:v>
                </c:pt>
              </c:numCache>
            </c:numRef>
          </c:val>
        </c:ser>
        <c:ser>
          <c:idx val="1"/>
          <c:order val="1"/>
          <c:tx>
            <c:strRef>
              <c:f>'[洪國峻 呂學穎 (1).xlsx]工作表1'!$C$1</c:f>
              <c:strCache>
                <c:ptCount val="1"/>
                <c:pt idx="0">
                  <c:v>期間</c:v>
                </c:pt>
              </c:strCache>
            </c:strRef>
          </c:tx>
          <c:spPr>
            <a:solidFill>
              <a:srgbClr val="134434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>
                        <a:lumMod val="10000"/>
                        <a:lumOff val="90000"/>
                      </a:schemeClr>
                    </a:solidFill>
                  </a:defRPr>
                </a:pPr>
                <a:endParaRPr lang="zh-TW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'[洪國峻 呂學穎 (1).xlsx]工作表1'!$A$2:$A$7</c:f>
              <c:strCache>
                <c:ptCount val="6"/>
                <c:pt idx="0">
                  <c:v>測試NRF24L01連線</c:v>
                </c:pt>
                <c:pt idx="1">
                  <c:v>練習C8051F340</c:v>
                </c:pt>
                <c:pt idx="2">
                  <c:v>NRF24L01驅動撰寫</c:v>
                </c:pt>
                <c:pt idx="3">
                  <c:v>NRF24L01 datasheet 資料</c:v>
                </c:pt>
                <c:pt idx="4">
                  <c:v>學習SPI串列協定</c:v>
                </c:pt>
                <c:pt idx="5">
                  <c:v>練習verilog</c:v>
                </c:pt>
              </c:strCache>
            </c:strRef>
          </c:cat>
          <c:val>
            <c:numRef>
              <c:f>'[洪國峻 呂學穎 (1).xlsx]工作表1'!$C$2:$C$7</c:f>
              <c:numCache>
                <c:formatCode>General</c:formatCode>
                <c:ptCount val="6"/>
                <c:pt idx="0">
                  <c:v>19</c:v>
                </c:pt>
                <c:pt idx="1">
                  <c:v>16</c:v>
                </c:pt>
                <c:pt idx="2">
                  <c:v>18</c:v>
                </c:pt>
                <c:pt idx="3">
                  <c:v>6</c:v>
                </c:pt>
                <c:pt idx="4">
                  <c:v>9</c:v>
                </c:pt>
                <c:pt idx="5">
                  <c:v>13</c:v>
                </c:pt>
              </c:numCache>
            </c:numRef>
          </c:val>
        </c:ser>
        <c:dLbls/>
        <c:overlap val="100"/>
        <c:axId val="60913920"/>
        <c:axId val="60923904"/>
      </c:barChart>
      <c:catAx>
        <c:axId val="60913920"/>
        <c:scaling>
          <c:orientation val="minMax"/>
        </c:scaling>
        <c:axPos val="l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numFmt formatCode="General" sourceLinked="0"/>
        <c:majorTickMark val="none"/>
        <c:tickLblPos val="nextTo"/>
        <c:spPr>
          <a:ln>
            <a:solidFill>
              <a:sysClr val="window" lastClr="FFFFFF">
                <a:lumMod val="95000"/>
              </a:sysClr>
            </a:solidFill>
          </a:ln>
        </c:spPr>
        <c:crossAx val="60923904"/>
        <c:crosses val="autoZero"/>
        <c:auto val="1"/>
        <c:lblAlgn val="ctr"/>
        <c:lblOffset val="100"/>
      </c:catAx>
      <c:valAx>
        <c:axId val="60923904"/>
        <c:scaling>
          <c:orientation val="minMax"/>
          <c:max val="41790"/>
          <c:min val="41678"/>
        </c:scaling>
        <c:axPos val="b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numFmt formatCode="m&quot;月&quot;d&quot;日&quot;;@" sourceLinked="0"/>
        <c:tickLblPos val="nextTo"/>
        <c:spPr>
          <a:ln>
            <a:solidFill>
              <a:sysClr val="window" lastClr="FFFFFF">
                <a:lumMod val="95000"/>
              </a:sysClr>
            </a:solidFill>
          </a:ln>
        </c:spPr>
        <c:crossAx val="60913920"/>
        <c:crosses val="autoZero"/>
        <c:crossBetween val="between"/>
      </c:valAx>
      <c:spPr>
        <a:solidFill>
          <a:sysClr val="window" lastClr="FFFFFF">
            <a:lumMod val="75000"/>
          </a:sysClr>
        </a:solidFill>
        <a:ln>
          <a:solidFill>
            <a:sysClr val="window" lastClr="FFFFFF">
              <a:lumMod val="95000"/>
            </a:sysClr>
          </a:solidFill>
        </a:ln>
      </c:spPr>
    </c:plotArea>
    <c:plotVisOnly val="1"/>
    <c:dispBlanksAs val="gap"/>
  </c:chart>
  <c:spPr>
    <a:solidFill>
      <a:sysClr val="window" lastClr="FFFFFF">
        <a:lumMod val="65000"/>
      </a:sysClr>
    </a:solidFill>
    <a:ln w="44450" cmpd="dbl">
      <a:solidFill>
        <a:sysClr val="window" lastClr="FFFFFF">
          <a:lumMod val="95000"/>
        </a:sysClr>
      </a:solidFill>
    </a:ln>
  </c:spPr>
  <c:txPr>
    <a:bodyPr/>
    <a:lstStyle/>
    <a:p>
      <a:pPr>
        <a:defRPr sz="1400" baseline="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stacked"/>
        <c:ser>
          <c:idx val="0"/>
          <c:order val="0"/>
          <c:tx>
            <c:strRef>
              <c:f>'[洪國峻 呂學穎 (1).xlsx]工作表1'!$I$1</c:f>
              <c:strCache>
                <c:ptCount val="1"/>
                <c:pt idx="0">
                  <c:v>開始</c:v>
                </c:pt>
              </c:strCache>
            </c:strRef>
          </c:tx>
          <c:spPr>
            <a:noFill/>
          </c:spPr>
          <c:cat>
            <c:strRef>
              <c:f>'[洪國峻 呂學穎 (1).xlsx]工作表1'!$H$2:$H$7</c:f>
              <c:strCache>
                <c:ptCount val="6"/>
                <c:pt idx="0">
                  <c:v>整體架構設計配合</c:v>
                </c:pt>
                <c:pt idx="1">
                  <c:v>投影筆3D列印製作</c:v>
                </c:pt>
                <c:pt idx="2">
                  <c:v>FPGA&lt;=&gt;8051通訊設計</c:v>
                </c:pt>
                <c:pt idx="3">
                  <c:v>互動器材電路設計及製作</c:v>
                </c:pt>
                <c:pt idx="4">
                  <c:v>投影筆控制程式撰寫</c:v>
                </c:pt>
                <c:pt idx="5">
                  <c:v>投影筆電路設計及製作</c:v>
                </c:pt>
              </c:strCache>
            </c:strRef>
          </c:cat>
          <c:val>
            <c:numRef>
              <c:f>'[洪國峻 呂學穎 (1).xlsx]工作表1'!$I$2:$I$7</c:f>
              <c:numCache>
                <c:formatCode>m/d/yyyy</c:formatCode>
                <c:ptCount val="6"/>
                <c:pt idx="0">
                  <c:v>41862</c:v>
                </c:pt>
                <c:pt idx="1">
                  <c:v>41852</c:v>
                </c:pt>
                <c:pt idx="2">
                  <c:v>41841</c:v>
                </c:pt>
                <c:pt idx="3">
                  <c:v>41828</c:v>
                </c:pt>
                <c:pt idx="4">
                  <c:v>41825</c:v>
                </c:pt>
                <c:pt idx="5">
                  <c:v>41821</c:v>
                </c:pt>
              </c:numCache>
            </c:numRef>
          </c:val>
        </c:ser>
        <c:ser>
          <c:idx val="1"/>
          <c:order val="1"/>
          <c:tx>
            <c:strRef>
              <c:f>'[洪國峻 呂學穎 (1).xlsx]工作表1'!$J$1</c:f>
              <c:strCache>
                <c:ptCount val="1"/>
                <c:pt idx="0">
                  <c:v>期間</c:v>
                </c:pt>
              </c:strCache>
            </c:strRef>
          </c:tx>
          <c:spPr>
            <a:solidFill>
              <a:srgbClr val="134434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>
                        <a:lumMod val="10000"/>
                        <a:lumOff val="90000"/>
                      </a:schemeClr>
                    </a:solidFill>
                  </a:defRPr>
                </a:pPr>
                <a:endParaRPr lang="zh-TW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'[洪國峻 呂學穎 (1).xlsx]工作表1'!$H$2:$H$7</c:f>
              <c:strCache>
                <c:ptCount val="6"/>
                <c:pt idx="0">
                  <c:v>整體架構設計配合</c:v>
                </c:pt>
                <c:pt idx="1">
                  <c:v>投影筆3D列印製作</c:v>
                </c:pt>
                <c:pt idx="2">
                  <c:v>FPGA&lt;=&gt;8051通訊設計</c:v>
                </c:pt>
                <c:pt idx="3">
                  <c:v>互動器材電路設計及製作</c:v>
                </c:pt>
                <c:pt idx="4">
                  <c:v>投影筆控制程式撰寫</c:v>
                </c:pt>
                <c:pt idx="5">
                  <c:v>投影筆電路設計及製作</c:v>
                </c:pt>
              </c:strCache>
            </c:strRef>
          </c:cat>
          <c:val>
            <c:numRef>
              <c:f>'[洪國峻 呂學穎 (1).xlsx]工作表1'!$J$2:$J$7</c:f>
              <c:numCache>
                <c:formatCode>General</c:formatCode>
                <c:ptCount val="6"/>
                <c:pt idx="0">
                  <c:v>21</c:v>
                </c:pt>
                <c:pt idx="1">
                  <c:v>10</c:v>
                </c:pt>
                <c:pt idx="2">
                  <c:v>10</c:v>
                </c:pt>
                <c:pt idx="3">
                  <c:v>13</c:v>
                </c:pt>
                <c:pt idx="4">
                  <c:v>11</c:v>
                </c:pt>
                <c:pt idx="5">
                  <c:v>10</c:v>
                </c:pt>
              </c:numCache>
            </c:numRef>
          </c:val>
        </c:ser>
        <c:dLbls/>
        <c:overlap val="100"/>
        <c:axId val="60846848"/>
        <c:axId val="60848384"/>
      </c:barChart>
      <c:catAx>
        <c:axId val="60846848"/>
        <c:scaling>
          <c:orientation val="minMax"/>
        </c:scaling>
        <c:axPos val="l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numFmt formatCode="General" sourceLinked="0"/>
        <c:majorTickMark val="none"/>
        <c:tickLblPos val="nextTo"/>
        <c:spPr>
          <a:ln>
            <a:solidFill>
              <a:sysClr val="window" lastClr="FFFFFF">
                <a:lumMod val="95000"/>
              </a:sysClr>
            </a:solidFill>
          </a:ln>
        </c:spPr>
        <c:crossAx val="60848384"/>
        <c:crosses val="autoZero"/>
        <c:auto val="1"/>
        <c:lblAlgn val="ctr"/>
        <c:lblOffset val="100"/>
      </c:catAx>
      <c:valAx>
        <c:axId val="60848384"/>
        <c:scaling>
          <c:orientation val="minMax"/>
          <c:min val="41821"/>
        </c:scaling>
        <c:axPos val="b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numFmt formatCode="m&quot;月&quot;d&quot;日&quot;;@" sourceLinked="0"/>
        <c:tickLblPos val="nextTo"/>
        <c:spPr>
          <a:ln>
            <a:solidFill>
              <a:sysClr val="window" lastClr="FFFFFF">
                <a:lumMod val="95000"/>
              </a:sysClr>
            </a:solidFill>
          </a:ln>
        </c:spPr>
        <c:crossAx val="60846848"/>
        <c:crosses val="autoZero"/>
        <c:crossBetween val="between"/>
      </c:valAx>
      <c:spPr>
        <a:solidFill>
          <a:sysClr val="window" lastClr="FFFFFF">
            <a:lumMod val="75000"/>
          </a:sysClr>
        </a:solidFill>
        <a:ln>
          <a:solidFill>
            <a:sysClr val="window" lastClr="FFFFFF">
              <a:lumMod val="95000"/>
            </a:sysClr>
          </a:solidFill>
        </a:ln>
      </c:spPr>
    </c:plotArea>
    <c:plotVisOnly val="1"/>
    <c:dispBlanksAs val="gap"/>
  </c:chart>
  <c:spPr>
    <a:solidFill>
      <a:sysClr val="window" lastClr="FFFFFF">
        <a:lumMod val="65000"/>
      </a:sysClr>
    </a:solidFill>
    <a:ln w="44450" cmpd="dbl">
      <a:solidFill>
        <a:sysClr val="window" lastClr="FFFFFF">
          <a:lumMod val="95000"/>
        </a:sysClr>
      </a:solidFill>
    </a:ln>
  </c:spPr>
  <c:txPr>
    <a:bodyPr/>
    <a:lstStyle/>
    <a:p>
      <a:pPr>
        <a:defRPr sz="1400" baseline="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4487F-1D07-43D7-B81E-315E52620ED8}" type="datetimeFigureOut">
              <a:rPr lang="zh-TW" altLang="en-US" smtClean="0"/>
              <a:pPr/>
              <a:t>2014/5/28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BEC12-FB29-465C-B727-BC9229C721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87495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F3B6A-1BE0-40E2-BEA0-F211ADBB4F71}" type="datetimeFigureOut">
              <a:rPr lang="zh-TW" altLang="en-US" smtClean="0"/>
              <a:pPr/>
              <a:t>2014/5/28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CE152-88B5-4CF4-AC04-F9AC17D0017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35497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E152-88B5-4CF4-AC04-F9AC17D00172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66692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E152-88B5-4CF4-AC04-F9AC17D0017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12069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07BDD-EE57-4CB4-90BE-E8C788BD83CC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03749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E152-88B5-4CF4-AC04-F9AC17D00172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27996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E152-88B5-4CF4-AC04-F9AC17D00172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39426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E152-88B5-4CF4-AC04-F9AC17D00172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1188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BFBC-DBA2-460E-8660-3A8957C71BE4}" type="datetime1">
              <a:rPr lang="zh-TW" altLang="en-US" smtClean="0"/>
              <a:pPr/>
              <a:t>2014/5/28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5DC6-7416-496D-83A7-3755A6354F02}" type="datetime1">
              <a:rPr lang="zh-TW" altLang="en-US" smtClean="0"/>
              <a:pPr/>
              <a:t>2014/5/28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982A3-AB7C-4608-9997-F339D59CDEAE}" type="datetime1">
              <a:rPr lang="zh-TW" altLang="en-US" smtClean="0"/>
              <a:pPr/>
              <a:t>2014/5/28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A7E6-D426-4678-9FFD-2319DBF3965A}" type="datetime1">
              <a:rPr lang="zh-TW" altLang="en-US" smtClean="0"/>
              <a:pPr/>
              <a:t>2014/5/28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52B4-C9B8-47F8-B2A1-6AB521A45242}" type="datetime1">
              <a:rPr lang="zh-TW" altLang="en-US" smtClean="0"/>
              <a:pPr/>
              <a:t>2014/5/28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5D40-9D0E-4071-87EB-5D3F3673F4D9}" type="datetime1">
              <a:rPr lang="zh-TW" altLang="en-US" smtClean="0"/>
              <a:pPr/>
              <a:t>2014/5/28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269D-8FDB-40EA-962E-ACF46C7DF5A2}" type="datetime1">
              <a:rPr lang="zh-TW" altLang="en-US" smtClean="0"/>
              <a:pPr/>
              <a:t>2014/5/28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469D-9720-415E-8134-403040BD42BE}" type="datetime1">
              <a:rPr lang="zh-TW" altLang="en-US" smtClean="0"/>
              <a:pPr/>
              <a:t>2014/5/28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72A7-899F-48C2-AA12-5ECF4BF19B45}" type="datetime1">
              <a:rPr lang="zh-TW" altLang="en-US" smtClean="0"/>
              <a:pPr/>
              <a:t>2014/5/28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C64D-47E5-416F-90BF-14BDE0928BD3}" type="datetime1">
              <a:rPr lang="zh-TW" altLang="en-US" smtClean="0"/>
              <a:pPr/>
              <a:t>2014/5/28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fld id="{D4468A05-5948-4406-9E5F-CFA9CEC11BC4}" type="datetime1">
              <a:rPr lang="zh-TW" altLang="en-US" smtClean="0"/>
              <a:pPr/>
              <a:t>2014/5/28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2C324587-B9F5-4539-AB8D-32BE2112360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72FA261-89ED-45F2-AFAC-C21D4EDF4F97}" type="datetime1">
              <a:rPr lang="zh-TW" altLang="en-US" smtClean="0"/>
              <a:pPr/>
              <a:t>2014/5/28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C324587-B9F5-4539-AB8D-32BE211236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7.xml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ianzhan.com/analyst/detail/220/131231-25aac7e6.html" TargetMode="External"/><Relationship Id="rId2" Type="http://schemas.openxmlformats.org/officeDocument/2006/relationships/hyperlink" Target="http://www.cmrc.cn/home/report/201402/17-6481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style.ru/icon/dock/5530-ecqlipse-2.html" TargetMode="External"/><Relationship Id="rId5" Type="http://schemas.openxmlformats.org/officeDocument/2006/relationships/hyperlink" Target="http://imagine-imagine.cocolog-nifty.com/blog/2007/01/post_06d2.html" TargetMode="External"/><Relationship Id="rId4" Type="http://schemas.openxmlformats.org/officeDocument/2006/relationships/hyperlink" Target="http://tw.mall.yahoo.com/item/p0904447895;_ylt=A2oKmKh.ugxTOXwAXApr1gt.;_ylu=X3oDMTR2MWpiY2lxBHQ0A3Byb2RMc3QEdDUDcHJvZAR0NXBvcwMxBHQ2A2ltZwR0YXJndXJsA3R3Lm1hbGwueWFob28uY29tL2l0ZW0vcDA5MDQ0NDc4OTU_X2NvPXBGU19NU1lUVzA1Jl9jbzI9cEZTX01TWVRXMDUEaWQDcDA5MDQ0NDc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470025"/>
          </a:xfrm>
        </p:spPr>
        <p:txBody>
          <a:bodyPr>
            <a:normAutofit/>
          </a:bodyPr>
          <a:lstStyle/>
          <a:p>
            <a:r>
              <a:rPr lang="zh-TW" altLang="en-US" sz="7000" dirty="0" smtClean="0">
                <a:latin typeface="Times New Roman" pitchFamily="18" charset="0"/>
                <a:ea typeface="標楷體" pitchFamily="65" charset="-120"/>
              </a:rPr>
              <a:t>專題報告</a:t>
            </a:r>
            <a:endParaRPr lang="zh-TW" altLang="en-US" sz="70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9144000" cy="1740989"/>
          </a:xfrm>
        </p:spPr>
        <p:txBody>
          <a:bodyPr>
            <a:normAutofit/>
          </a:bodyPr>
          <a:lstStyle/>
          <a:p>
            <a:pPr algn="l"/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		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指導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老師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：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張凱雄 老師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</a:endParaRPr>
          </a:p>
          <a:p>
            <a:pPr algn="l"/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		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指導學長：李國誠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薛雄   學長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</a:endParaRPr>
          </a:p>
          <a:p>
            <a:pPr algn="l"/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		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專題組員：呂學穎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洪國峻  沈國丞  許勛晉</a:t>
            </a:r>
            <a:endParaRPr lang="zh-TW" altLang="en-US" sz="24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28599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0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動態式電子白板</a:t>
            </a:r>
            <a:endParaRPr lang="zh-TW" altLang="en-US" sz="6000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42950" indent="-742950" algn="ctr"/>
            <a:r>
              <a:rPr lang="en-US" altLang="zh-TW" sz="8000" dirty="0" smtClean="0"/>
              <a:t>2.</a:t>
            </a:r>
            <a:r>
              <a:rPr lang="zh-TW" altLang="en-US" sz="8000" dirty="0" smtClean="0">
                <a:latin typeface="標楷體" pitchFamily="65" charset="-120"/>
                <a:ea typeface="標楷體" pitchFamily="65" charset="-120"/>
              </a:rPr>
              <a:t>架構圖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z="200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pPr/>
              <a:t>10</a:t>
            </a:fld>
            <a:endParaRPr lang="zh-TW" altLang="en-US" sz="2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硬體架構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664" y="1340768"/>
            <a:ext cx="6702592" cy="456024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z="200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pPr/>
              <a:t>11</a:t>
            </a:fld>
            <a:endParaRPr lang="zh-TW" altLang="en-US" sz="2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139952" y="13407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U1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641996" y="24207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U2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851920" y="241257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U3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27584" y="433750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U4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142083" y="433348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U5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847356" y="433348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U6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156176" y="4010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U7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912768" y="1196752"/>
            <a:ext cx="233975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U1:DE2-115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開發板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U2: 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無線模組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8051</a:t>
            </a:r>
            <a:b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U3: CMOS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鏡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頭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U4: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互動式按鈕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U5: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遙控筆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U6: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投影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布幕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U7: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投影機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/>
              <a:t> </a:t>
            </a:r>
          </a:p>
          <a:p>
            <a:endParaRPr lang="zh-TW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4716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架構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z="200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pPr/>
              <a:t>12</a:t>
            </a:fld>
            <a:endParaRPr lang="zh-TW" altLang="en-US" sz="2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308763"/>
            <a:ext cx="8280920" cy="503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1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z="2000" smtClean="0"/>
              <a:pPr/>
              <a:t>13</a:t>
            </a:fld>
            <a:endParaRPr lang="zh-TW" altLang="en-US" sz="2000" dirty="0"/>
          </a:p>
        </p:txBody>
      </p:sp>
      <p:pic>
        <p:nvPicPr>
          <p:cNvPr id="2050" name="Picture 2" descr="G:\0225報告\整體架構圖 互動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352928" cy="5894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342900" lvl="1" indent="-342900" algn="ctr">
              <a:spcBef>
                <a:spcPct val="0"/>
              </a:spcBef>
              <a:buNone/>
            </a:pPr>
            <a:endParaRPr lang="en-US" altLang="zh-TW" sz="8000" spc="50" dirty="0" smtClean="0">
              <a:ln w="12700">
                <a:noFill/>
                <a:prstDash val="solid"/>
              </a:ln>
              <a:solidFill>
                <a:schemeClr val="accent4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lvl="1" indent="-342900" algn="ctr">
              <a:spcBef>
                <a:spcPct val="0"/>
              </a:spcBef>
              <a:buNone/>
            </a:pPr>
            <a:endParaRPr lang="en-US" altLang="zh-TW" sz="8000" spc="50" dirty="0" smtClean="0">
              <a:ln w="12700">
                <a:noFill/>
                <a:prstDash val="solid"/>
              </a:ln>
              <a:solidFill>
                <a:schemeClr val="accent4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lvl="1" indent="-342900" algn="ctr">
              <a:spcBef>
                <a:spcPct val="0"/>
              </a:spcBef>
              <a:buNone/>
            </a:pPr>
            <a:r>
              <a:rPr lang="en-US" altLang="zh-TW" sz="8000" spc="50" dirty="0" smtClean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3.</a:t>
            </a:r>
            <a:r>
              <a:rPr lang="zh-TW" altLang="en-US" sz="8000" spc="50" dirty="0" smtClean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遙控筆設計</a:t>
            </a:r>
            <a:endParaRPr lang="en-US" altLang="zh-TW" sz="8000" spc="50" dirty="0" smtClean="0">
              <a:ln w="12700">
                <a:noFill/>
                <a:prstDash val="solid"/>
              </a:ln>
              <a:solidFill>
                <a:schemeClr val="accent4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z="2000" smtClean="0"/>
              <a:pPr/>
              <a:t>14</a:t>
            </a:fld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遙控筆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1500174"/>
            <a:ext cx="7464425" cy="43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z="2000" smtClean="0"/>
              <a:pPr/>
              <a:t>15</a:t>
            </a:fld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遙控筆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6207"/>
            <a:ext cx="8229600" cy="373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z="2000" smtClean="0"/>
              <a:pPr/>
              <a:t>16</a:t>
            </a:fld>
            <a:endParaRPr lang="zh-TW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0" y="63093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參考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[3]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簡報鼠同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M961TU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無線滑鼠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簡報控制器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雷射遙控筆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遙控筆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z="2000" smtClean="0"/>
              <a:pPr/>
              <a:t>17</a:t>
            </a:fld>
            <a:endParaRPr lang="zh-TW" altLang="en-US" sz="2000" dirty="0"/>
          </a:p>
        </p:txBody>
      </p:sp>
      <p:pic>
        <p:nvPicPr>
          <p:cNvPr id="3074" name="Picture 2" descr="G:\0225報告\整體架構圖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208912" cy="510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遙控筆</a:t>
            </a:r>
            <a:endParaRPr lang="zh-TW" alt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857365"/>
            <a:ext cx="8045450" cy="387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z="2000" smtClean="0"/>
              <a:pPr/>
              <a:t>18</a:t>
            </a:fld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預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尺寸表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5786478" cy="35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6357950" y="1785924"/>
          <a:ext cx="2619372" cy="3429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686"/>
                <a:gridCol w="1309686"/>
              </a:tblGrid>
              <a:tr h="685805"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單位</a:t>
                      </a: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/mm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總長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235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寬度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40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高度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30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鋼珠球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1.6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z="2000" smtClean="0"/>
              <a:pPr/>
              <a:t>19</a:t>
            </a:fld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目錄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5214950"/>
          </a:xfrm>
        </p:spPr>
        <p:txBody>
          <a:bodyPr>
            <a:normAutofit lnSpcReduction="10000"/>
          </a:bodyPr>
          <a:lstStyle/>
          <a:p>
            <a:pPr marL="400050" lvl="1" indent="0">
              <a:buSzPct val="80000"/>
              <a:buNone/>
            </a:pPr>
            <a:r>
              <a:rPr lang="zh-TW" altLang="en-US" sz="3200" dirty="0" smtClean="0">
                <a:latin typeface="Times New Roman" pitchFamily="18" charset="0"/>
                <a:ea typeface="標楷體" pitchFamily="65" charset="-120"/>
              </a:rPr>
              <a:t>前言</a:t>
            </a:r>
            <a:endParaRPr lang="en-US" altLang="zh-TW" sz="3200" dirty="0" smtClean="0">
              <a:latin typeface="Times New Roman" pitchFamily="18" charset="0"/>
              <a:ea typeface="標楷體" pitchFamily="65" charset="-120"/>
            </a:endParaRPr>
          </a:p>
          <a:p>
            <a:pPr marL="914400" lvl="1" indent="-514350">
              <a:buSzPct val="80000"/>
              <a:buFont typeface="+mj-lt"/>
              <a:buAutoNum type="arabicPeriod"/>
            </a:pPr>
            <a:r>
              <a:rPr lang="zh-TW" altLang="en-US" sz="3200" dirty="0" smtClean="0">
                <a:latin typeface="Times New Roman" pitchFamily="18" charset="0"/>
                <a:ea typeface="標楷體" pitchFamily="65" charset="-120"/>
              </a:rPr>
              <a:t>市場調查</a:t>
            </a:r>
            <a:endParaRPr lang="en-US" altLang="zh-TW" sz="3200" dirty="0" smtClean="0">
              <a:latin typeface="Times New Roman" pitchFamily="18" charset="0"/>
              <a:ea typeface="標楷體" pitchFamily="65" charset="-120"/>
            </a:endParaRPr>
          </a:p>
          <a:p>
            <a:pPr marL="914400" lvl="1" indent="-514350">
              <a:buSzPct val="80000"/>
              <a:buFont typeface="+mj-lt"/>
              <a:buAutoNum type="arabicPeriod"/>
            </a:pPr>
            <a:r>
              <a:rPr lang="zh-TW" altLang="en-US" sz="3200" dirty="0" smtClean="0">
                <a:latin typeface="Times New Roman" pitchFamily="18" charset="0"/>
                <a:ea typeface="標楷體" pitchFamily="65" charset="-120"/>
              </a:rPr>
              <a:t>架構圖</a:t>
            </a:r>
            <a:endParaRPr lang="en-US" altLang="zh-TW" sz="3200" dirty="0" smtClean="0">
              <a:latin typeface="Times New Roman" pitchFamily="18" charset="0"/>
              <a:ea typeface="標楷體" pitchFamily="65" charset="-120"/>
            </a:endParaRPr>
          </a:p>
          <a:p>
            <a:pPr marL="914400" lvl="1" indent="-514350">
              <a:buSzPct val="80000"/>
              <a:buFont typeface="+mj-lt"/>
              <a:buAutoNum type="arabicPeriod"/>
            </a:pPr>
            <a:r>
              <a:rPr lang="zh-TW" altLang="en-US" sz="3200" dirty="0" smtClean="0">
                <a:latin typeface="Times New Roman" pitchFamily="18" charset="0"/>
                <a:ea typeface="標楷體" pitchFamily="65" charset="-120"/>
              </a:rPr>
              <a:t>遙控筆設計</a:t>
            </a:r>
            <a:endParaRPr lang="en-US" altLang="zh-TW" sz="3200" dirty="0" smtClean="0">
              <a:latin typeface="Times New Roman" pitchFamily="18" charset="0"/>
              <a:ea typeface="標楷體" pitchFamily="65" charset="-120"/>
            </a:endParaRPr>
          </a:p>
          <a:p>
            <a:pPr marL="914400" lvl="1" indent="-514350">
              <a:buSzPct val="80000"/>
              <a:buFont typeface="+mj-lt"/>
              <a:buAutoNum type="arabicPeriod"/>
            </a:pPr>
            <a:r>
              <a:rPr lang="zh-TW" altLang="en-US" sz="3200" dirty="0" smtClean="0">
                <a:latin typeface="Times New Roman" pitchFamily="18" charset="0"/>
                <a:ea typeface="標楷體" pitchFamily="65" charset="-120"/>
              </a:rPr>
              <a:t>使用者介面</a:t>
            </a:r>
            <a:endParaRPr lang="en-US" altLang="zh-TW" sz="3200" dirty="0" smtClean="0">
              <a:latin typeface="Times New Roman" pitchFamily="18" charset="0"/>
              <a:ea typeface="標楷體" pitchFamily="65" charset="-120"/>
            </a:endParaRPr>
          </a:p>
          <a:p>
            <a:pPr marL="914400" lvl="1" indent="-514350">
              <a:buSzPct val="80000"/>
              <a:buFont typeface="+mj-lt"/>
              <a:buAutoNum type="arabicPeriod"/>
            </a:pPr>
            <a:r>
              <a:rPr lang="zh-TW" altLang="en-US" sz="3200" dirty="0" smtClean="0">
                <a:latin typeface="Times New Roman" pitchFamily="18" charset="0"/>
                <a:ea typeface="標楷體" pitchFamily="65" charset="-120"/>
              </a:rPr>
              <a:t>互動式介面</a:t>
            </a:r>
            <a:endParaRPr lang="en-US" altLang="zh-TW" sz="3200" dirty="0" smtClean="0">
              <a:latin typeface="Times New Roman" pitchFamily="18" charset="0"/>
              <a:ea typeface="標楷體" pitchFamily="65" charset="-120"/>
            </a:endParaRPr>
          </a:p>
          <a:p>
            <a:pPr marL="914400" lvl="1" indent="-514350">
              <a:buSzPct val="80000"/>
              <a:buFont typeface="+mj-lt"/>
              <a:buAutoNum type="arabicPeriod"/>
            </a:pPr>
            <a:r>
              <a:rPr lang="zh-TW" altLang="en-US" sz="3200" dirty="0" smtClean="0">
                <a:latin typeface="Times New Roman" pitchFamily="18" charset="0"/>
                <a:ea typeface="標楷體" pitchFamily="65" charset="-120"/>
              </a:rPr>
              <a:t>工作進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</a:rPr>
              <a:t>度</a:t>
            </a:r>
            <a:endParaRPr lang="en-US" altLang="zh-TW" sz="3200" dirty="0" smtClean="0">
              <a:latin typeface="Times New Roman" pitchFamily="18" charset="0"/>
              <a:ea typeface="標楷體" pitchFamily="65" charset="-120"/>
            </a:endParaRPr>
          </a:p>
          <a:p>
            <a:pPr marL="914400" lvl="1" indent="-514350">
              <a:buSzPct val="80000"/>
              <a:buFont typeface="+mj-lt"/>
              <a:buAutoNum type="arabicPeriod"/>
            </a:pPr>
            <a:r>
              <a:rPr lang="zh-TW" altLang="en-US" sz="3200" dirty="0" smtClean="0">
                <a:latin typeface="Times New Roman" pitchFamily="18" charset="0"/>
                <a:ea typeface="標楷體" pitchFamily="65" charset="-120"/>
              </a:rPr>
              <a:t>未來目標</a:t>
            </a:r>
            <a:endParaRPr lang="en-US" altLang="zh-TW" sz="3200" dirty="0" smtClean="0">
              <a:latin typeface="Times New Roman" pitchFamily="18" charset="0"/>
              <a:ea typeface="標楷體" pitchFamily="65" charset="-120"/>
            </a:endParaRPr>
          </a:p>
          <a:p>
            <a:pPr marL="914400" lvl="1" indent="-514350">
              <a:buSzPct val="80000"/>
              <a:buFont typeface="+mj-lt"/>
              <a:buAutoNum type="arabicPeriod"/>
            </a:pPr>
            <a:r>
              <a:rPr lang="zh-TW" altLang="en-US" sz="3200" dirty="0" smtClean="0">
                <a:latin typeface="Times New Roman" pitchFamily="18" charset="0"/>
                <a:ea typeface="標楷體" pitchFamily="65" charset="-120"/>
              </a:rPr>
              <a:t>參考文獻</a:t>
            </a:r>
            <a:endParaRPr lang="en-US" altLang="zh-TW" sz="3200" dirty="0" smtClean="0">
              <a:latin typeface="Times New Roman" pitchFamily="18" charset="0"/>
              <a:ea typeface="標楷體" pitchFamily="65" charset="-120"/>
            </a:endParaRPr>
          </a:p>
          <a:p>
            <a:pPr marL="914400" lvl="1" indent="-514350">
              <a:buSzPct val="80000"/>
              <a:buNone/>
            </a:pPr>
            <a:endParaRPr lang="en-US" altLang="zh-TW" sz="3200" dirty="0" smtClean="0">
              <a:latin typeface="Times New Roman" pitchFamily="18" charset="0"/>
              <a:ea typeface="標楷體" pitchFamily="65" charset="-120"/>
            </a:endParaRPr>
          </a:p>
          <a:p>
            <a:pPr marL="914400" lvl="1" indent="-514350">
              <a:buSzPct val="80000"/>
              <a:buFont typeface="+mj-lt"/>
              <a:buAutoNum type="arabicPeriod"/>
            </a:pPr>
            <a:endParaRPr lang="en-US" altLang="zh-TW" sz="3200" dirty="0" smtClean="0">
              <a:latin typeface="Times New Roman" pitchFamily="18" charset="0"/>
              <a:ea typeface="標楷體" pitchFamily="65" charset="-120"/>
            </a:endParaRPr>
          </a:p>
          <a:p>
            <a:pPr>
              <a:buNone/>
            </a:pPr>
            <a:endParaRPr lang="zh-TW" altLang="en-US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z="2000" smtClean="0"/>
              <a:pPr/>
              <a:t>2</a:t>
            </a:fld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筆頭設計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 descr="boll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214554"/>
            <a:ext cx="4000500" cy="3171825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428868"/>
            <a:ext cx="4000528" cy="254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z="2000" smtClean="0"/>
              <a:pPr/>
              <a:t>20</a:t>
            </a:fld>
            <a:endParaRPr lang="zh-TW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0" y="615601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來源：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[4]</a:t>
            </a:r>
            <a:r>
              <a:rPr lang="ja-JP" altLang="en-US" dirty="0" smtClean="0">
                <a:latin typeface="標楷體" pitchFamily="65" charset="-120"/>
                <a:ea typeface="標楷體" pitchFamily="65" charset="-120"/>
              </a:rPr>
              <a:t>日本が世界に誇る技術（世界一）</a:t>
            </a:r>
            <a:endParaRPr lang="ja-JP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筆頭設計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z="2000" smtClean="0"/>
              <a:pPr/>
              <a:t>21</a:t>
            </a:fld>
            <a:endParaRPr lang="zh-TW" altLang="en-US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579" y="1600200"/>
            <a:ext cx="77028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筆頭設計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z="2000" smtClean="0"/>
              <a:pPr/>
              <a:t>22</a:t>
            </a:fld>
            <a:endParaRPr lang="zh-TW" altLang="en-US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62701"/>
            <a:ext cx="8229600" cy="440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342900" lvl="1" indent="-342900" algn="ctr">
              <a:buNone/>
            </a:pPr>
            <a:endParaRPr lang="en-US" altLang="zh-TW" sz="8000" spc="50" dirty="0" smtClean="0">
              <a:ln w="12700">
                <a:noFill/>
                <a:prstDash val="solid"/>
              </a:ln>
              <a:solidFill>
                <a:schemeClr val="accent4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lvl="1" indent="-342900" algn="ctr">
              <a:buNone/>
            </a:pPr>
            <a:endParaRPr lang="en-US" altLang="zh-TW" sz="8000" spc="50" dirty="0" smtClean="0">
              <a:ln w="12700">
                <a:noFill/>
                <a:prstDash val="solid"/>
              </a:ln>
              <a:solidFill>
                <a:schemeClr val="accent4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lvl="1" indent="-342900" algn="ctr">
              <a:buNone/>
            </a:pPr>
            <a:r>
              <a:rPr lang="en-US" altLang="zh-TW" sz="8000" spc="50" dirty="0" smtClean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4.</a:t>
            </a:r>
            <a:r>
              <a:rPr lang="zh-TW" altLang="en-US" sz="8000" spc="50" dirty="0" smtClean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使用者介面</a:t>
            </a:r>
            <a:endParaRPr lang="en-US" altLang="zh-TW" sz="8000" spc="50" dirty="0" smtClean="0">
              <a:ln w="12700">
                <a:noFill/>
                <a:prstDash val="solid"/>
              </a:ln>
              <a:solidFill>
                <a:schemeClr val="accent4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z="2000" smtClean="0"/>
              <a:pPr/>
              <a:t>23</a:t>
            </a:fld>
            <a:endParaRPr lang="zh-TW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z="2000" smtClean="0"/>
              <a:pPr/>
              <a:t>24</a:t>
            </a:fld>
            <a:endParaRPr lang="zh-TW" altLang="en-US" sz="2000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marL="914400" lvl="1" indent="-514350" algn="ctr"/>
            <a:r>
              <a:rPr lang="zh-TW" altLang="en-US" sz="4400" kern="1200" spc="50" dirty="0" smtClean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使用者介面</a:t>
            </a:r>
            <a:endParaRPr lang="en-US" altLang="zh-TW" sz="4400" kern="1200" spc="50" dirty="0" smtClean="0">
              <a:ln w="12700">
                <a:noFill/>
                <a:prstDash val="solid"/>
              </a:ln>
              <a:solidFill>
                <a:schemeClr val="accent4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1520" y="1628800"/>
            <a:ext cx="8640960" cy="453650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拱形 10"/>
          <p:cNvSpPr/>
          <p:nvPr/>
        </p:nvSpPr>
        <p:spPr>
          <a:xfrm>
            <a:off x="4211960" y="5805264"/>
            <a:ext cx="648072" cy="720080"/>
          </a:xfrm>
          <a:prstGeom prst="blockArc">
            <a:avLst>
              <a:gd name="adj1" fmla="val 10781063"/>
              <a:gd name="adj2" fmla="val 4823"/>
              <a:gd name="adj3" fmla="val 19645"/>
            </a:avLst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tx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5" name="內容版面配置區 34" descr="eraser-outline_318-367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3253581"/>
            <a:ext cx="1219200" cy="12192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z="2000" smtClean="0"/>
              <a:pPr/>
              <a:t>25</a:t>
            </a:fld>
            <a:endParaRPr lang="zh-TW" altLang="en-US" sz="2000"/>
          </a:p>
        </p:txBody>
      </p:sp>
      <p:sp>
        <p:nvSpPr>
          <p:cNvPr id="5" name="拱形 4"/>
          <p:cNvSpPr/>
          <p:nvPr/>
        </p:nvSpPr>
        <p:spPr>
          <a:xfrm>
            <a:off x="4355976" y="5733256"/>
            <a:ext cx="864096" cy="792088"/>
          </a:xfrm>
          <a:prstGeom prst="blockArc">
            <a:avLst>
              <a:gd name="adj1" fmla="val 10800000"/>
              <a:gd name="adj2" fmla="val 4409"/>
              <a:gd name="adj3" fmla="val 1743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5778" y="1600113"/>
            <a:ext cx="8640960" cy="453650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拱形 8"/>
          <p:cNvSpPr/>
          <p:nvPr/>
        </p:nvSpPr>
        <p:spPr>
          <a:xfrm>
            <a:off x="3491880" y="5085184"/>
            <a:ext cx="2160240" cy="2160240"/>
          </a:xfrm>
          <a:prstGeom prst="blockArc">
            <a:avLst>
              <a:gd name="adj1" fmla="val 10818870"/>
              <a:gd name="adj2" fmla="val 21585380"/>
              <a:gd name="adj3" fmla="val 8181"/>
            </a:avLst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tx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843808" y="5517232"/>
            <a:ext cx="576064" cy="576064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9039" y="5589241"/>
            <a:ext cx="28177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橢圓 25"/>
          <p:cNvSpPr/>
          <p:nvPr/>
        </p:nvSpPr>
        <p:spPr>
          <a:xfrm>
            <a:off x="3131840" y="4941168"/>
            <a:ext cx="576064" cy="576064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013176"/>
            <a:ext cx="3054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橢圓 26"/>
          <p:cNvSpPr/>
          <p:nvPr/>
        </p:nvSpPr>
        <p:spPr>
          <a:xfrm>
            <a:off x="3635896" y="4509120"/>
            <a:ext cx="576064" cy="576064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>
            <a:hlinkClick r:id="rId5" action="ppaction://hlinksldjump"/>
          </p:cNvPr>
          <p:cNvSpPr/>
          <p:nvPr/>
        </p:nvSpPr>
        <p:spPr>
          <a:xfrm>
            <a:off x="5436096" y="4941168"/>
            <a:ext cx="576064" cy="576064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>
            <a:hlinkClick r:id="rId6" action="ppaction://hlinksldjump"/>
          </p:cNvPr>
          <p:cNvSpPr/>
          <p:nvPr/>
        </p:nvSpPr>
        <p:spPr>
          <a:xfrm>
            <a:off x="4283968" y="4293096"/>
            <a:ext cx="576064" cy="576064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4932040" y="4509120"/>
            <a:ext cx="576064" cy="576064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653136"/>
            <a:ext cx="290089" cy="29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弧形箭號 (上彎) 18"/>
          <p:cNvSpPr/>
          <p:nvPr/>
        </p:nvSpPr>
        <p:spPr>
          <a:xfrm>
            <a:off x="5076056" y="4653136"/>
            <a:ext cx="288032" cy="288032"/>
          </a:xfrm>
          <a:prstGeom prst="curvedUpArrow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5724128" y="5517232"/>
            <a:ext cx="576064" cy="576064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0" y="628146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圖片來源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:[5]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http://westyle.ru/icon/dock/5530-ecqlipse-2.html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C:\Users\JIN\Desktop\未命名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19" t="12113" r="9251" b="21154"/>
          <a:stretch/>
        </p:blipFill>
        <p:spPr bwMode="auto">
          <a:xfrm>
            <a:off x="5838607" y="5681016"/>
            <a:ext cx="386942" cy="2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IN\Desktop\筆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0075" y="4399582"/>
            <a:ext cx="363091" cy="36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IN\Desktop\播放.pn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122"/>
          <a:stretch/>
        </p:blipFill>
        <p:spPr bwMode="auto">
          <a:xfrm>
            <a:off x="5580112" y="5060602"/>
            <a:ext cx="306512" cy="33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8" name="內容版面配置區 27" descr="eraser-outline_318-367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3253581"/>
            <a:ext cx="1219200" cy="12192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z="2000" smtClean="0"/>
              <a:pPr/>
              <a:t>26</a:t>
            </a:fld>
            <a:endParaRPr lang="zh-TW" altLang="en-US" sz="2000"/>
          </a:p>
        </p:txBody>
      </p:sp>
      <p:sp>
        <p:nvSpPr>
          <p:cNvPr id="5" name="矩形 4"/>
          <p:cNvSpPr/>
          <p:nvPr/>
        </p:nvSpPr>
        <p:spPr>
          <a:xfrm>
            <a:off x="251520" y="1628800"/>
            <a:ext cx="8640960" cy="453650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拱形 5"/>
          <p:cNvSpPr/>
          <p:nvPr/>
        </p:nvSpPr>
        <p:spPr>
          <a:xfrm>
            <a:off x="3491880" y="5085184"/>
            <a:ext cx="2160240" cy="2160240"/>
          </a:xfrm>
          <a:prstGeom prst="blockArc">
            <a:avLst>
              <a:gd name="adj1" fmla="val 10818870"/>
              <a:gd name="adj2" fmla="val 21585380"/>
              <a:gd name="adj3" fmla="val 8181"/>
            </a:avLst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tx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843808" y="5517232"/>
            <a:ext cx="576064" cy="576064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131840" y="4941168"/>
            <a:ext cx="576064" cy="576064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3635896" y="4509120"/>
            <a:ext cx="576064" cy="576064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5436096" y="4941168"/>
            <a:ext cx="576064" cy="576064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4283968" y="4293096"/>
            <a:ext cx="576064" cy="576064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4932040" y="4509120"/>
            <a:ext cx="576064" cy="576064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hlinkClick r:id="rId3" action="ppaction://hlinksldjump"/>
          </p:cNvPr>
          <p:cNvSpPr/>
          <p:nvPr/>
        </p:nvSpPr>
        <p:spPr>
          <a:xfrm>
            <a:off x="5724128" y="5517232"/>
            <a:ext cx="576064" cy="576064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/>
          <p:cNvCxnSpPr/>
          <p:nvPr/>
        </p:nvCxnSpPr>
        <p:spPr>
          <a:xfrm>
            <a:off x="3779912" y="4653136"/>
            <a:ext cx="2880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3779912" y="4941168"/>
            <a:ext cx="2880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3707904" y="4797152"/>
            <a:ext cx="43204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橢圓 16"/>
          <p:cNvSpPr/>
          <p:nvPr/>
        </p:nvSpPr>
        <p:spPr>
          <a:xfrm>
            <a:off x="4572000" y="4437112"/>
            <a:ext cx="216024" cy="216024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4499992" y="4509120"/>
            <a:ext cx="216024" cy="216024"/>
          </a:xfrm>
          <a:prstGeom prst="round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等腰三角形 18"/>
          <p:cNvSpPr/>
          <p:nvPr/>
        </p:nvSpPr>
        <p:spPr>
          <a:xfrm>
            <a:off x="4427984" y="4581128"/>
            <a:ext cx="216024" cy="216024"/>
          </a:xfrm>
          <a:prstGeom prst="triangl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弧形箭號 (上彎) 19">
            <a:hlinkClick r:id="rId3" action="ppaction://hlinksldjump"/>
          </p:cNvPr>
          <p:cNvSpPr/>
          <p:nvPr/>
        </p:nvSpPr>
        <p:spPr>
          <a:xfrm>
            <a:off x="5868144" y="5661248"/>
            <a:ext cx="288032" cy="288032"/>
          </a:xfrm>
          <a:prstGeom prst="curvedUpArrow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5037179"/>
            <a:ext cx="288032" cy="33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1" descr="C:\Users\smf\Desktop\87-sjoekos (173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653136"/>
            <a:ext cx="288032" cy="291872"/>
          </a:xfrm>
          <a:prstGeom prst="rect">
            <a:avLst/>
          </a:prstGeom>
          <a:noFill/>
        </p:spPr>
      </p:pic>
      <p:pic>
        <p:nvPicPr>
          <p:cNvPr id="29" name="圖片 28" descr="eraser-outline_318-367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5085184"/>
            <a:ext cx="321568" cy="321568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69039" y="5589241"/>
            <a:ext cx="28177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內容版面配置區 34" descr="eraser-outline_318-367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3253581"/>
            <a:ext cx="1219200" cy="12192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z="2000" smtClean="0"/>
              <a:pPr/>
              <a:t>27</a:t>
            </a:fld>
            <a:endParaRPr lang="zh-TW" altLang="en-US" sz="2000"/>
          </a:p>
        </p:txBody>
      </p:sp>
      <p:sp>
        <p:nvSpPr>
          <p:cNvPr id="5" name="拱形 4"/>
          <p:cNvSpPr/>
          <p:nvPr/>
        </p:nvSpPr>
        <p:spPr>
          <a:xfrm>
            <a:off x="4355976" y="5733256"/>
            <a:ext cx="864096" cy="792088"/>
          </a:xfrm>
          <a:prstGeom prst="blockArc">
            <a:avLst>
              <a:gd name="adj1" fmla="val 10800000"/>
              <a:gd name="adj2" fmla="val 4409"/>
              <a:gd name="adj3" fmla="val 1743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拱形 8"/>
          <p:cNvSpPr/>
          <p:nvPr/>
        </p:nvSpPr>
        <p:spPr>
          <a:xfrm>
            <a:off x="3491880" y="5085184"/>
            <a:ext cx="2160240" cy="2160240"/>
          </a:xfrm>
          <a:prstGeom prst="blockArc">
            <a:avLst>
              <a:gd name="adj1" fmla="val 10818870"/>
              <a:gd name="adj2" fmla="val 21585380"/>
              <a:gd name="adj3" fmla="val 8181"/>
            </a:avLst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tx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843808" y="5517232"/>
            <a:ext cx="576064" cy="576064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9039" y="5589241"/>
            <a:ext cx="28177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橢圓 25"/>
          <p:cNvSpPr/>
          <p:nvPr/>
        </p:nvSpPr>
        <p:spPr>
          <a:xfrm>
            <a:off x="3131840" y="4941168"/>
            <a:ext cx="576064" cy="576064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013176"/>
            <a:ext cx="3054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橢圓 26"/>
          <p:cNvSpPr/>
          <p:nvPr/>
        </p:nvSpPr>
        <p:spPr>
          <a:xfrm>
            <a:off x="3635896" y="4509120"/>
            <a:ext cx="576064" cy="576064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5436096" y="4941168"/>
            <a:ext cx="576064" cy="576064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4283968" y="4293096"/>
            <a:ext cx="576064" cy="576064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4932040" y="4509120"/>
            <a:ext cx="576064" cy="576064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653136"/>
            <a:ext cx="290089" cy="29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437112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弧形箭號 (上彎) 18"/>
          <p:cNvSpPr/>
          <p:nvPr/>
        </p:nvSpPr>
        <p:spPr>
          <a:xfrm>
            <a:off x="5076056" y="4653136"/>
            <a:ext cx="288032" cy="288032"/>
          </a:xfrm>
          <a:prstGeom prst="curvedUpArrow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5085184"/>
            <a:ext cx="33946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橢圓 30"/>
          <p:cNvSpPr/>
          <p:nvPr/>
        </p:nvSpPr>
        <p:spPr>
          <a:xfrm>
            <a:off x="5724128" y="5517232"/>
            <a:ext cx="576064" cy="576064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5589240"/>
            <a:ext cx="288032" cy="36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進入動態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式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教學</a:t>
            </a:r>
          </a:p>
        </p:txBody>
      </p:sp>
      <p:pic>
        <p:nvPicPr>
          <p:cNvPr id="24" name="Picture 2" descr="C:\Users\JIN\Desktop\未命名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19" t="12113" r="9251" b="21154"/>
          <a:stretch/>
        </p:blipFill>
        <p:spPr bwMode="auto">
          <a:xfrm>
            <a:off x="5534551" y="5103587"/>
            <a:ext cx="386942" cy="2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 24"/>
          <p:cNvSpPr/>
          <p:nvPr/>
        </p:nvSpPr>
        <p:spPr>
          <a:xfrm>
            <a:off x="251520" y="1654377"/>
            <a:ext cx="8640960" cy="453650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2" name="拱形 31"/>
          <p:cNvSpPr/>
          <p:nvPr/>
        </p:nvSpPr>
        <p:spPr>
          <a:xfrm>
            <a:off x="4211960" y="5805264"/>
            <a:ext cx="648072" cy="720080"/>
          </a:xfrm>
          <a:prstGeom prst="blockArc">
            <a:avLst>
              <a:gd name="adj1" fmla="val 10781063"/>
              <a:gd name="adj2" fmla="val 4823"/>
              <a:gd name="adj3" fmla="val 19645"/>
            </a:avLst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tx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3455378" y="5493970"/>
            <a:ext cx="684076" cy="36933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3428600" y="5485212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Run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6" name="圓角矩形 35"/>
          <p:cNvSpPr/>
          <p:nvPr/>
        </p:nvSpPr>
        <p:spPr>
          <a:xfrm>
            <a:off x="4896036" y="5517232"/>
            <a:ext cx="684076" cy="36933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4901493" y="5493970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Run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43" name="流程圖: 人工輸入 42"/>
          <p:cNvSpPr/>
          <p:nvPr/>
        </p:nvSpPr>
        <p:spPr>
          <a:xfrm>
            <a:off x="2969038" y="3356992"/>
            <a:ext cx="3331153" cy="1368152"/>
          </a:xfrm>
          <a:prstGeom prst="flowChartManualInpu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5330812" y="2616700"/>
            <a:ext cx="864096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7550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342900" lvl="1" indent="-342900" algn="ctr">
              <a:buNone/>
            </a:pPr>
            <a:endParaRPr lang="en-US" altLang="zh-TW" sz="8000" spc="50" dirty="0" smtClean="0">
              <a:ln w="12700">
                <a:noFill/>
                <a:prstDash val="solid"/>
              </a:ln>
              <a:solidFill>
                <a:schemeClr val="accent4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lvl="1" indent="-342900" algn="ctr">
              <a:buNone/>
            </a:pPr>
            <a:endParaRPr lang="en-US" altLang="zh-TW" sz="8000" spc="50" dirty="0" smtClean="0">
              <a:ln w="12700">
                <a:noFill/>
                <a:prstDash val="solid"/>
              </a:ln>
              <a:solidFill>
                <a:schemeClr val="accent4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lvl="1" indent="-342900" algn="ctr">
              <a:buNone/>
            </a:pPr>
            <a:r>
              <a:rPr lang="en-US" altLang="zh-TW" sz="8000" spc="50" dirty="0" smtClean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5.</a:t>
            </a:r>
            <a:r>
              <a:rPr lang="zh-TW" altLang="en-US" sz="8000" spc="50" dirty="0" smtClean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互動式介面</a:t>
            </a:r>
            <a:endParaRPr lang="en-US" altLang="zh-TW" sz="8000" spc="50" dirty="0" smtClean="0">
              <a:ln w="12700">
                <a:noFill/>
                <a:prstDash val="solid"/>
              </a:ln>
              <a:solidFill>
                <a:schemeClr val="accent4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z="2000" smtClean="0"/>
              <a:pPr/>
              <a:t>28</a:t>
            </a:fld>
            <a:endParaRPr lang="zh-TW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42856" y="6376243"/>
            <a:ext cx="2133600" cy="365125"/>
          </a:xfrm>
        </p:spPr>
        <p:txBody>
          <a:bodyPr/>
          <a:lstStyle/>
          <a:p>
            <a:fld id="{2C324587-B9F5-4539-AB8D-32BE21123605}" type="slidenum">
              <a:rPr lang="zh-TW" altLang="en-US" sz="2000" smtClean="0"/>
              <a:pPr/>
              <a:t>29</a:t>
            </a:fld>
            <a:endParaRPr lang="zh-TW" altLang="en-US" sz="2000" dirty="0"/>
          </a:p>
        </p:txBody>
      </p:sp>
      <p:sp>
        <p:nvSpPr>
          <p:cNvPr id="5" name="內容版面配置區 4"/>
          <p:cNvSpPr txBox="1">
            <a:spLocks noGrp="1"/>
          </p:cNvSpPr>
          <p:nvPr>
            <p:ph idx="1"/>
          </p:nvPr>
        </p:nvSpPr>
        <p:spPr>
          <a:xfrm>
            <a:off x="395536" y="692696"/>
            <a:ext cx="73448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None/>
            </a:pPr>
            <a:r>
              <a:rPr lang="en-US" altLang="zh-TW" sz="4000" dirty="0" smtClean="0">
                <a:latin typeface="+mj-lt"/>
                <a:ea typeface="標楷體" pitchFamily="65" charset="-120"/>
              </a:rPr>
              <a:t>1.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數學運算填空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buFont typeface="+mj-lt"/>
              <a:buAutoNum type="arabicPeriod"/>
            </a:pP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buFont typeface="+mj-lt"/>
              <a:buAutoNum type="arabicPeriod"/>
            </a:pP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buFont typeface="+mj-lt"/>
              <a:buAutoNum type="arabicPeriod"/>
            </a:pP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buFont typeface="+mj-lt"/>
              <a:buAutoNum type="arabicPeriod"/>
            </a:pP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buFont typeface="+mj-lt"/>
              <a:buAutoNum type="arabicPeriod"/>
            </a:pP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buFont typeface="+mj-lt"/>
              <a:buAutoNum type="arabicPeriod"/>
            </a:pP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9552" y="1772816"/>
            <a:ext cx="7992888" cy="417646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lt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187624" y="2204864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7200" dirty="0" smtClean="0">
                <a:solidFill>
                  <a:schemeClr val="bg1"/>
                </a:solidFill>
              </a:rPr>
              <a:t>1</a:t>
            </a:r>
            <a:r>
              <a:rPr lang="zh-TW" altLang="en-US" sz="7200" dirty="0" smtClean="0">
                <a:solidFill>
                  <a:schemeClr val="bg1"/>
                </a:solidFill>
              </a:rPr>
              <a:t>     </a:t>
            </a:r>
            <a:r>
              <a:rPr lang="en-US" altLang="zh-TW" sz="7200" dirty="0" smtClean="0">
                <a:solidFill>
                  <a:schemeClr val="bg1"/>
                </a:solidFill>
              </a:rPr>
              <a:t>1=2</a:t>
            </a:r>
            <a:endParaRPr lang="zh-TW" altLang="en-US" sz="7200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7864" y="2564904"/>
            <a:ext cx="720080" cy="5904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547664" y="3702630"/>
            <a:ext cx="720080" cy="5904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059832" y="3702630"/>
            <a:ext cx="720080" cy="5904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4572000" y="3702630"/>
            <a:ext cx="720080" cy="5904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6012160" y="3702630"/>
            <a:ext cx="720080" cy="5904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接點 21"/>
          <p:cNvCxnSpPr/>
          <p:nvPr/>
        </p:nvCxnSpPr>
        <p:spPr>
          <a:xfrm>
            <a:off x="1691680" y="3990662"/>
            <a:ext cx="43204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1907704" y="3774638"/>
            <a:ext cx="0" cy="43204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4716016" y="3846646"/>
            <a:ext cx="480053" cy="35427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 flipH="1">
            <a:off x="4716016" y="3846646"/>
            <a:ext cx="432048" cy="36004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>
            <a:off x="3203848" y="3990662"/>
            <a:ext cx="43204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拱形 31"/>
          <p:cNvSpPr/>
          <p:nvPr/>
        </p:nvSpPr>
        <p:spPr>
          <a:xfrm>
            <a:off x="4283968" y="5589240"/>
            <a:ext cx="648072" cy="720080"/>
          </a:xfrm>
          <a:prstGeom prst="blockArc">
            <a:avLst>
              <a:gd name="adj1" fmla="val 10858131"/>
              <a:gd name="adj2" fmla="val 2601"/>
              <a:gd name="adj3" fmla="val 18911"/>
            </a:avLst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solidFill>
                  <a:schemeClr val="tx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33" name="直線接點 32"/>
          <p:cNvCxnSpPr/>
          <p:nvPr/>
        </p:nvCxnSpPr>
        <p:spPr>
          <a:xfrm>
            <a:off x="6156176" y="4005064"/>
            <a:ext cx="43204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橢圓 33"/>
          <p:cNvSpPr/>
          <p:nvPr/>
        </p:nvSpPr>
        <p:spPr>
          <a:xfrm>
            <a:off x="6300192" y="3789040"/>
            <a:ext cx="120013" cy="11809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6300192" y="4077072"/>
            <a:ext cx="120013" cy="11809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z="2000" smtClean="0"/>
              <a:pPr/>
              <a:t>3</a:t>
            </a:fld>
            <a:endParaRPr lang="zh-TW" altLang="en-US" sz="200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zh-CN" altLang="en-US" sz="44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8000" dirty="0" smtClean="0">
                <a:latin typeface="標楷體" pitchFamily="65" charset="-120"/>
                <a:ea typeface="標楷體" pitchFamily="65" charset="-120"/>
              </a:rPr>
              <a:t>前言</a:t>
            </a:r>
            <a:endParaRPr lang="zh-TW" sz="80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3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英文單字填空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88224" y="6304235"/>
            <a:ext cx="2133600" cy="365125"/>
          </a:xfrm>
        </p:spPr>
        <p:txBody>
          <a:bodyPr/>
          <a:lstStyle/>
          <a:p>
            <a:fld id="{2C324587-B9F5-4539-AB8D-32BE21123605}" type="slidenum">
              <a:rPr lang="zh-TW" altLang="en-US" sz="2000" smtClean="0"/>
              <a:pPr/>
              <a:t>30</a:t>
            </a:fld>
            <a:endParaRPr lang="zh-TW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323528" y="1268760"/>
            <a:ext cx="8496944" cy="453650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拱形 7"/>
          <p:cNvSpPr/>
          <p:nvPr/>
        </p:nvSpPr>
        <p:spPr>
          <a:xfrm>
            <a:off x="4355976" y="5445224"/>
            <a:ext cx="648072" cy="720080"/>
          </a:xfrm>
          <a:prstGeom prst="blockArc">
            <a:avLst>
              <a:gd name="adj1" fmla="val 10781063"/>
              <a:gd name="adj2" fmla="val 4823"/>
              <a:gd name="adj3" fmla="val 19645"/>
            </a:avLst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solidFill>
                  <a:schemeClr val="tx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12776"/>
            <a:ext cx="2664296" cy="188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3364681" y="3468861"/>
            <a:ext cx="571500" cy="444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R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2661419" y="3468861"/>
            <a:ext cx="573087" cy="444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E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4067944" y="3468861"/>
            <a:ext cx="571500" cy="444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T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1256481" y="3468861"/>
            <a:ext cx="571500" cy="444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Q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1958156" y="3468861"/>
            <a:ext cx="573088" cy="444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W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7581081" y="3468861"/>
            <a:ext cx="573088" cy="444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P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5472881" y="3468861"/>
            <a:ext cx="571500" cy="444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U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4769619" y="3468861"/>
            <a:ext cx="573087" cy="444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Y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6176144" y="3468861"/>
            <a:ext cx="571500" cy="444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I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6879406" y="3468861"/>
            <a:ext cx="571500" cy="444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O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3023369" y="4048299"/>
            <a:ext cx="571500" cy="4460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D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2320106" y="4048299"/>
            <a:ext cx="571500" cy="4460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S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3726631" y="4048299"/>
            <a:ext cx="571500" cy="4460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F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1616844" y="4048299"/>
            <a:ext cx="573087" cy="4460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A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7239769" y="4048299"/>
            <a:ext cx="573087" cy="4460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L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5131569" y="4048299"/>
            <a:ext cx="571500" cy="4460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H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4428306" y="4048299"/>
            <a:ext cx="571500" cy="4460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G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5834831" y="4048299"/>
            <a:ext cx="571500" cy="4460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J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6536506" y="4048299"/>
            <a:ext cx="573088" cy="4460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K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3364681" y="4653136"/>
            <a:ext cx="571500" cy="444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C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74" name="AutoShape 26"/>
          <p:cNvSpPr>
            <a:spLocks noChangeArrowheads="1"/>
          </p:cNvSpPr>
          <p:nvPr/>
        </p:nvSpPr>
        <p:spPr bwMode="auto">
          <a:xfrm>
            <a:off x="2661419" y="4653136"/>
            <a:ext cx="573087" cy="444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X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>
            <a:off x="4067944" y="4653136"/>
            <a:ext cx="571500" cy="444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V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76" name="AutoShape 28"/>
          <p:cNvSpPr>
            <a:spLocks noChangeArrowheads="1"/>
          </p:cNvSpPr>
          <p:nvPr/>
        </p:nvSpPr>
        <p:spPr bwMode="auto">
          <a:xfrm>
            <a:off x="1958156" y="4653136"/>
            <a:ext cx="573088" cy="444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Z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77" name="AutoShape 29"/>
          <p:cNvSpPr>
            <a:spLocks noChangeArrowheads="1"/>
          </p:cNvSpPr>
          <p:nvPr/>
        </p:nvSpPr>
        <p:spPr bwMode="auto">
          <a:xfrm>
            <a:off x="5472881" y="4653136"/>
            <a:ext cx="571500" cy="444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N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4769619" y="4653136"/>
            <a:ext cx="573087" cy="444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B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79" name="AutoShape 31"/>
          <p:cNvSpPr>
            <a:spLocks noChangeArrowheads="1"/>
          </p:cNvSpPr>
          <p:nvPr/>
        </p:nvSpPr>
        <p:spPr bwMode="auto">
          <a:xfrm>
            <a:off x="6176144" y="4653136"/>
            <a:ext cx="571500" cy="444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M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6879406" y="4653136"/>
            <a:ext cx="571500" cy="444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1259632" y="350100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Q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1979712" y="35010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W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699792" y="35010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E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3347864" y="350100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R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4067944" y="350100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T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4788024" y="3501008"/>
            <a:ext cx="528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Y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5508104" y="35010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U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156176" y="350100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I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6876256" y="350100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O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7596336" y="350100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P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1619672" y="407707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A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1979712" y="465313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Z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2339752" y="407707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S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3059832" y="407707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D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3707904" y="407707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F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4427984" y="407707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G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5148064" y="407707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H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5868144" y="407707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J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6516216" y="407707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K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7236296" y="407707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L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2699792" y="465313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X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3347864" y="465313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C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4067944" y="465313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V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4788024" y="465313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B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5436096" y="465313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N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6156176" y="465313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M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9532" y="1268760"/>
            <a:ext cx="8640960" cy="453650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z="2000" smtClean="0"/>
              <a:pPr/>
              <a:t>31</a:t>
            </a:fld>
            <a:endParaRPr lang="zh-TW" altLang="en-US" sz="2000"/>
          </a:p>
        </p:txBody>
      </p:sp>
      <p:sp>
        <p:nvSpPr>
          <p:cNvPr id="7" name="拱形 6"/>
          <p:cNvSpPr/>
          <p:nvPr/>
        </p:nvSpPr>
        <p:spPr>
          <a:xfrm>
            <a:off x="4283968" y="5445224"/>
            <a:ext cx="648072" cy="720080"/>
          </a:xfrm>
          <a:prstGeom prst="blockArc">
            <a:avLst>
              <a:gd name="adj1" fmla="val 10781063"/>
              <a:gd name="adj2" fmla="val 4823"/>
              <a:gd name="adj3" fmla="val 19645"/>
            </a:avLst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solidFill>
                  <a:schemeClr val="tx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971600" y="2048914"/>
            <a:ext cx="5004556" cy="1224136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1130352" y="2191035"/>
            <a:ext cx="1096121" cy="9019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/>
              <a:t>7</a:t>
            </a:r>
            <a:endParaRPr lang="zh-TW" altLang="en-US" sz="4400" dirty="0"/>
          </a:p>
        </p:txBody>
      </p:sp>
      <p:sp>
        <p:nvSpPr>
          <p:cNvPr id="10" name="圓角矩形 9"/>
          <p:cNvSpPr/>
          <p:nvPr/>
        </p:nvSpPr>
        <p:spPr>
          <a:xfrm>
            <a:off x="2325573" y="2191035"/>
            <a:ext cx="1096121" cy="9019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/>
              <a:t>8</a:t>
            </a:r>
            <a:endParaRPr lang="zh-TW" altLang="en-US" sz="4400" dirty="0"/>
          </a:p>
        </p:txBody>
      </p:sp>
      <p:sp>
        <p:nvSpPr>
          <p:cNvPr id="11" name="圓角矩形 10"/>
          <p:cNvSpPr/>
          <p:nvPr/>
        </p:nvSpPr>
        <p:spPr>
          <a:xfrm>
            <a:off x="3520794" y="2191035"/>
            <a:ext cx="1096121" cy="9019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/>
              <a:t>9</a:t>
            </a:r>
            <a:endParaRPr lang="zh-TW" altLang="en-US" sz="4400" dirty="0"/>
          </a:p>
        </p:txBody>
      </p:sp>
      <p:sp>
        <p:nvSpPr>
          <p:cNvPr id="12" name="圓角矩形 11"/>
          <p:cNvSpPr/>
          <p:nvPr/>
        </p:nvSpPr>
        <p:spPr>
          <a:xfrm>
            <a:off x="4716016" y="2191035"/>
            <a:ext cx="1096121" cy="9019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/>
              <a:t>0</a:t>
            </a:r>
            <a:endParaRPr lang="zh-TW" altLang="en-US" sz="4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59532" y="126876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請輸入數字</a:t>
            </a:r>
          </a:p>
          <a:p>
            <a:endParaRPr lang="zh-TW" altLang="en-US" dirty="0"/>
          </a:p>
        </p:txBody>
      </p:sp>
      <p:sp>
        <p:nvSpPr>
          <p:cNvPr id="14" name="圓角矩形 13"/>
          <p:cNvSpPr/>
          <p:nvPr/>
        </p:nvSpPr>
        <p:spPr>
          <a:xfrm>
            <a:off x="971600" y="3537012"/>
            <a:ext cx="5004556" cy="1692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528370" y="2043817"/>
            <a:ext cx="2076078" cy="260931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7938045" y="2157829"/>
            <a:ext cx="522387" cy="484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3</a:t>
            </a:r>
            <a:endParaRPr lang="zh-TW" altLang="en-US" sz="2400" dirty="0"/>
          </a:p>
        </p:txBody>
      </p:sp>
      <p:sp>
        <p:nvSpPr>
          <p:cNvPr id="33" name="矩形 32"/>
          <p:cNvSpPr/>
          <p:nvPr/>
        </p:nvSpPr>
        <p:spPr>
          <a:xfrm>
            <a:off x="6660232" y="2788848"/>
            <a:ext cx="525678" cy="4842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4</a:t>
            </a:r>
            <a:endParaRPr lang="zh-TW" altLang="en-US" sz="2400" dirty="0"/>
          </a:p>
        </p:txBody>
      </p:sp>
      <p:sp>
        <p:nvSpPr>
          <p:cNvPr id="34" name="矩形 33"/>
          <p:cNvSpPr/>
          <p:nvPr/>
        </p:nvSpPr>
        <p:spPr>
          <a:xfrm>
            <a:off x="6660232" y="3391859"/>
            <a:ext cx="525678" cy="4842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7</a:t>
            </a:r>
            <a:endParaRPr lang="zh-TW" altLang="en-US" sz="2400" dirty="0"/>
          </a:p>
        </p:txBody>
      </p:sp>
      <p:sp>
        <p:nvSpPr>
          <p:cNvPr id="35" name="矩形 34"/>
          <p:cNvSpPr/>
          <p:nvPr/>
        </p:nvSpPr>
        <p:spPr>
          <a:xfrm>
            <a:off x="7305013" y="3391859"/>
            <a:ext cx="525678" cy="4842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8</a:t>
            </a:r>
            <a:endParaRPr lang="zh-TW" altLang="en-US" sz="2400" dirty="0"/>
          </a:p>
        </p:txBody>
      </p:sp>
      <p:sp>
        <p:nvSpPr>
          <p:cNvPr id="36" name="矩形 35"/>
          <p:cNvSpPr/>
          <p:nvPr/>
        </p:nvSpPr>
        <p:spPr>
          <a:xfrm>
            <a:off x="7305013" y="2788848"/>
            <a:ext cx="525678" cy="4842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5</a:t>
            </a:r>
            <a:endParaRPr lang="zh-TW" altLang="en-US" sz="2400" dirty="0"/>
          </a:p>
        </p:txBody>
      </p:sp>
      <p:sp>
        <p:nvSpPr>
          <p:cNvPr id="37" name="矩形 36"/>
          <p:cNvSpPr/>
          <p:nvPr/>
        </p:nvSpPr>
        <p:spPr>
          <a:xfrm>
            <a:off x="7936399" y="2788848"/>
            <a:ext cx="525678" cy="4842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6</a:t>
            </a:r>
            <a:endParaRPr lang="zh-TW" altLang="en-US" sz="2400" dirty="0"/>
          </a:p>
        </p:txBody>
      </p:sp>
      <p:sp>
        <p:nvSpPr>
          <p:cNvPr id="38" name="矩形 37"/>
          <p:cNvSpPr/>
          <p:nvPr/>
        </p:nvSpPr>
        <p:spPr>
          <a:xfrm>
            <a:off x="7936399" y="3391859"/>
            <a:ext cx="525678" cy="4842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9</a:t>
            </a:r>
            <a:endParaRPr lang="zh-TW" altLang="en-US" sz="2400" dirty="0"/>
          </a:p>
        </p:txBody>
      </p:sp>
      <p:sp>
        <p:nvSpPr>
          <p:cNvPr id="41" name="矩形 40"/>
          <p:cNvSpPr/>
          <p:nvPr/>
        </p:nvSpPr>
        <p:spPr>
          <a:xfrm>
            <a:off x="6660232" y="2155546"/>
            <a:ext cx="525678" cy="4842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42" name="矩形 41"/>
          <p:cNvSpPr/>
          <p:nvPr/>
        </p:nvSpPr>
        <p:spPr>
          <a:xfrm>
            <a:off x="7305013" y="2155546"/>
            <a:ext cx="525678" cy="4842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45" name="矩形 44"/>
          <p:cNvSpPr/>
          <p:nvPr/>
        </p:nvSpPr>
        <p:spPr>
          <a:xfrm>
            <a:off x="7305013" y="4005064"/>
            <a:ext cx="525678" cy="4842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1259632" y="3789040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</a:rPr>
              <a:t>0A0B</a:t>
            </a:r>
          </a:p>
          <a:p>
            <a:r>
              <a:rPr lang="en-US" altLang="zh-TW" sz="2000" dirty="0" smtClean="0">
                <a:solidFill>
                  <a:schemeClr val="bg1"/>
                </a:solidFill>
              </a:rPr>
              <a:t>1B</a:t>
            </a:r>
          </a:p>
          <a:p>
            <a:r>
              <a:rPr lang="en-US" altLang="zh-TW" sz="2000" dirty="0" smtClean="0">
                <a:solidFill>
                  <a:schemeClr val="bg1"/>
                </a:solidFill>
              </a:rPr>
              <a:t>1A2B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48" name="標題 1"/>
          <p:cNvSpPr>
            <a:spLocks noGrp="1"/>
          </p:cNvSpPr>
          <p:nvPr>
            <p:ph type="title"/>
          </p:nvPr>
        </p:nvSpPr>
        <p:spPr>
          <a:xfrm>
            <a:off x="373055" y="587425"/>
            <a:ext cx="7776000" cy="1143000"/>
          </a:xfrm>
        </p:spPr>
        <p:txBody>
          <a:bodyPr>
            <a:normAutofit fontScale="90000"/>
          </a:bodyPr>
          <a:lstStyle/>
          <a:p>
            <a:r>
              <a:rPr lang="en-US" altLang="zh-TW" sz="3600" dirty="0">
                <a:solidFill>
                  <a:schemeClr val="tx1"/>
                </a:solidFill>
                <a:latin typeface="+mn-lt"/>
                <a:ea typeface="標楷體" pitchFamily="65" charset="-120"/>
                <a:cs typeface="+mn-cs"/>
              </a:rPr>
              <a:t>3.</a:t>
            </a:r>
            <a:r>
              <a:rPr lang="zh-TW" altLang="en-US" sz="3600" dirty="0">
                <a:solidFill>
                  <a:schemeClr val="tx1"/>
                </a:solidFill>
                <a:latin typeface="+mn-lt"/>
                <a:ea typeface="標楷體" pitchFamily="65" charset="-120"/>
                <a:cs typeface="+mn-cs"/>
              </a:rPr>
              <a:t>終極</a:t>
            </a:r>
            <a:r>
              <a:rPr lang="en-US" altLang="zh-TW" sz="3600" dirty="0">
                <a:solidFill>
                  <a:schemeClr val="tx1"/>
                </a:solidFill>
                <a:latin typeface="+mn-lt"/>
                <a:ea typeface="標楷體" pitchFamily="65" charset="-120"/>
                <a:cs typeface="+mn-cs"/>
              </a:rPr>
              <a:t>ATM</a:t>
            </a:r>
            <a:r>
              <a:rPr lang="en-US" altLang="zh-TW" dirty="0">
                <a:ea typeface="標楷體" pitchFamily="65" charset="-120"/>
              </a:rPr>
              <a:t/>
            </a:r>
            <a:br>
              <a:rPr lang="en-US" altLang="zh-TW" dirty="0"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6653212" y="4005064"/>
            <a:ext cx="525678" cy="4842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 smtClean="0"/>
              <a:t>清除</a:t>
            </a:r>
            <a:endParaRPr lang="zh-TW" altLang="en-US" sz="1200" b="1" dirty="0"/>
          </a:p>
        </p:txBody>
      </p:sp>
      <p:sp>
        <p:nvSpPr>
          <p:cNvPr id="50" name="矩形 49"/>
          <p:cNvSpPr/>
          <p:nvPr/>
        </p:nvSpPr>
        <p:spPr>
          <a:xfrm>
            <a:off x="7944469" y="4005064"/>
            <a:ext cx="525678" cy="4842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/>
              <a:t>輸入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96666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z="2000" smtClean="0"/>
              <a:pPr/>
              <a:t>32</a:t>
            </a:fld>
            <a:endParaRPr lang="zh-TW" altLang="en-US" sz="2000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342900" lvl="1" indent="-342900" algn="ctr">
              <a:buNone/>
            </a:pPr>
            <a:endParaRPr lang="en-US" altLang="zh-TW" sz="8000" spc="50" dirty="0" smtClean="0">
              <a:ln w="12700">
                <a:noFill/>
                <a:prstDash val="solid"/>
              </a:ln>
              <a:solidFill>
                <a:schemeClr val="accent4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lvl="1" indent="-342900" algn="ctr">
              <a:buNone/>
            </a:pPr>
            <a:endParaRPr lang="en-US" altLang="zh-TW" sz="8000" spc="50" dirty="0" smtClean="0">
              <a:ln w="12700">
                <a:noFill/>
                <a:prstDash val="solid"/>
              </a:ln>
              <a:solidFill>
                <a:schemeClr val="accent4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2700" y="0"/>
            <a:ext cx="9144000" cy="68580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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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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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ctr">
              <a:buFont typeface="Wingdings 2"/>
              <a:buNone/>
            </a:pPr>
            <a:endParaRPr lang="en-US" altLang="zh-TW" sz="8000" spc="50" dirty="0" smtClean="0">
              <a:ln w="12700">
                <a:noFill/>
                <a:prstDash val="solid"/>
              </a:ln>
              <a:solidFill>
                <a:schemeClr val="accent4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lvl="1" indent="-342900" algn="ctr">
              <a:buFont typeface="Wingdings 2"/>
              <a:buNone/>
            </a:pPr>
            <a:endParaRPr lang="en-US" altLang="zh-TW" sz="8000" spc="50" dirty="0" smtClean="0">
              <a:ln w="12700">
                <a:noFill/>
                <a:prstDash val="solid"/>
              </a:ln>
              <a:solidFill>
                <a:schemeClr val="accent4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lvl="1" indent="-342900" algn="ctr">
              <a:buNone/>
            </a:pPr>
            <a:r>
              <a:rPr lang="en-US" altLang="zh-TW" sz="80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Footlight MT Light" panose="0204060206030A020304" pitchFamily="18" charset="0"/>
                <a:ea typeface="FangSong" panose="02010609060101010101" pitchFamily="49" charset="-122"/>
              </a:rPr>
              <a:t>6</a:t>
            </a:r>
            <a:r>
              <a:rPr lang="en-US" altLang="zh-TW" sz="80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8000" spc="50" dirty="0" smtClean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工作進度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83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4978"/>
            <a:ext cx="7776000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工作進度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沈國丞 許勛晉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02896" y="6381328"/>
            <a:ext cx="2133600" cy="365125"/>
          </a:xfrm>
        </p:spPr>
        <p:txBody>
          <a:bodyPr/>
          <a:lstStyle/>
          <a:p>
            <a:fld id="{2C324587-B9F5-4539-AB8D-32BE21123605}" type="slidenum">
              <a:rPr lang="zh-TW" altLang="en-US" sz="2000" smtClean="0"/>
              <a:pPr/>
              <a:t>33</a:t>
            </a:fld>
            <a:endParaRPr lang="zh-TW" altLang="en-US" sz="2000" dirty="0"/>
          </a:p>
        </p:txBody>
      </p:sp>
      <p:graphicFrame>
        <p:nvGraphicFramePr>
          <p:cNvPr id="13" name="圖表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63594923"/>
              </p:ext>
            </p:extLst>
          </p:nvPr>
        </p:nvGraphicFramePr>
        <p:xfrm>
          <a:off x="539552" y="1196752"/>
          <a:ext cx="80648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圖表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70089876"/>
              </p:ext>
            </p:extLst>
          </p:nvPr>
        </p:nvGraphicFramePr>
        <p:xfrm>
          <a:off x="539552" y="3933056"/>
          <a:ext cx="80648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7247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7776000" cy="11430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工作進度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洪國峻 呂學穎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2C324587-B9F5-4539-AB8D-32BE21123605}" type="slidenum">
              <a:rPr lang="zh-TW" altLang="en-US" sz="2000" smtClean="0"/>
              <a:pPr/>
              <a:t>34</a:t>
            </a:fld>
            <a:endParaRPr lang="zh-TW" altLang="en-US" sz="2000"/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71555386"/>
              </p:ext>
            </p:extLst>
          </p:nvPr>
        </p:nvGraphicFramePr>
        <p:xfrm>
          <a:off x="539552" y="1196752"/>
          <a:ext cx="8136904" cy="279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42768461"/>
              </p:ext>
            </p:extLst>
          </p:nvPr>
        </p:nvGraphicFramePr>
        <p:xfrm>
          <a:off x="539552" y="4005064"/>
          <a:ext cx="8136904" cy="2716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23053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D5M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抓取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LED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效果測試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27220464"/>
              </p:ext>
            </p:extLst>
          </p:nvPr>
        </p:nvGraphicFramePr>
        <p:xfrm>
          <a:off x="827584" y="1556789"/>
          <a:ext cx="7632848" cy="4392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/>
                <a:gridCol w="1008112"/>
                <a:gridCol w="2736304"/>
                <a:gridCol w="2808312"/>
              </a:tblGrid>
              <a:tr h="43924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1m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標準亮度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亮度過低</a:t>
                      </a:r>
                    </a:p>
                  </a:txBody>
                  <a:tcPr marL="68580" marR="68580" marT="0" marB="0" anchor="ctr"/>
                </a:tc>
              </a:tr>
              <a:tr h="43924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霧面</a:t>
                      </a:r>
                      <a:r>
                        <a:rPr lang="en-US" alt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LED</a:t>
                      </a:r>
                      <a:r>
                        <a:rPr lang="zh-TW" alt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紅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solidFill>
                      <a:srgbClr val="5074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低亮度，</a:t>
                      </a: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紅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點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4.2m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43924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solidFill>
                      <a:srgbClr val="5074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中亮度，</a:t>
                      </a: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白點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6m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solidFill>
                      <a:srgbClr val="E9ECE8"/>
                    </a:solidFill>
                  </a:tcPr>
                </a:tc>
              </a:tr>
              <a:tr h="43924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綠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solidFill>
                      <a:srgbClr val="5074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中亮度，</a:t>
                      </a: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白點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6m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439249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亮面</a:t>
                      </a:r>
                      <a:r>
                        <a:rPr lang="en-US" alt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LED 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紅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solidFill>
                      <a:srgbClr val="5074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超高亮度，</a:t>
                      </a: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紅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圈</a:t>
                      </a: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白點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&gt;6m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43924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藍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solidFill>
                      <a:srgbClr val="5074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高亮度，</a:t>
                      </a: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藍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圈白點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6m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43924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綠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solidFill>
                      <a:srgbClr val="5074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高亮度，</a:t>
                      </a: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綠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圈白點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6m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43924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橘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solidFill>
                      <a:srgbClr val="5074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高亮度，</a:t>
                      </a: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紅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圈白點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&gt;6m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43924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IR LED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solidFill>
                      <a:srgbClr val="5074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低亮度，紫圈</a:t>
                      </a: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白點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4.2m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43924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IR SMD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solidFill>
                      <a:srgbClr val="5074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低亮度，紫圈</a:t>
                      </a: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白點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3.8m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z="2000" smtClean="0"/>
              <a:pPr/>
              <a:t>35</a:t>
            </a:fld>
            <a:endParaRPr lang="zh-TW" altLang="en-US" sz="2000"/>
          </a:p>
        </p:txBody>
      </p:sp>
    </p:spTree>
    <p:extLst>
      <p:ext uri="{BB962C8B-B14F-4D97-AF65-F5344CB8AC3E}">
        <p14:creationId xmlns:p14="http://schemas.microsoft.com/office/powerpoint/2010/main" xmlns="" val="190941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音樂播放功能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介面新增截圖功能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介面圈選以及複製貼上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繪畫簡單圖式，物理動畫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z="2000" smtClean="0"/>
              <a:pPr/>
              <a:t>36</a:t>
            </a:fld>
            <a:endParaRPr lang="zh-TW" altLang="en-US" sz="2000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altLang="zh-TW" sz="4400" kern="1200" spc="50" dirty="0" smtClean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標楷體" pitchFamily="65" charset="-120"/>
                <a:cs typeface="+mj-cs"/>
              </a:rPr>
              <a:t>7.</a:t>
            </a:r>
            <a:r>
              <a:rPr lang="zh-TW" altLang="en-US" sz="4400" kern="1200" spc="50" dirty="0" smtClean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標楷體" pitchFamily="65" charset="-120"/>
                <a:cs typeface="+mj-cs"/>
              </a:rPr>
              <a:t>未來目標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3200" dirty="0" smtClean="0">
                <a:latin typeface="Times New Roman" pitchFamily="18" charset="0"/>
                <a:ea typeface="標楷體" pitchFamily="65" charset="-120"/>
              </a:rPr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altLang="zh-TW" sz="440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標楷體" pitchFamily="65" charset="-120"/>
                <a:cs typeface="+mj-cs"/>
              </a:rPr>
              <a:t>8</a:t>
            </a:r>
            <a:r>
              <a:rPr lang="en-US" altLang="zh-TW" sz="4400" kern="1200" spc="50" dirty="0" smtClean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標楷體" pitchFamily="65" charset="-120"/>
                <a:cs typeface="+mj-cs"/>
              </a:rPr>
              <a:t>.</a:t>
            </a:r>
            <a:r>
              <a:rPr lang="zh-TW" altLang="en-US" sz="4400" kern="1200" spc="50" dirty="0" smtClean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參考文獻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3200" dirty="0" smtClean="0">
                <a:latin typeface="Times New Roman" pitchFamily="18" charset="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[1]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2013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年度中國電子白板市場發展分析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 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  </a:t>
            </a:r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hlinkClick r:id="rId2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報告節選</a:t>
            </a:r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[2]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hlinkClick r:id="rId3"/>
              </a:rPr>
              <a:t>電</a:t>
            </a:r>
            <a:r>
              <a:rPr lang="zh-CN" altLang="en-US" dirty="0">
                <a:latin typeface="標楷體" pitchFamily="65" charset="-120"/>
                <a:ea typeface="標楷體" pitchFamily="65" charset="-120"/>
                <a:hlinkClick r:id="rId3"/>
              </a:rPr>
              <a:t>子白板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hlinkClick r:id="rId3"/>
              </a:rPr>
              <a:t>助力教學告別</a:t>
            </a:r>
            <a:r>
              <a:rPr lang="en-US" altLang="zh-TW" dirty="0">
                <a:latin typeface="標楷體" pitchFamily="65" charset="-120"/>
                <a:ea typeface="標楷體" pitchFamily="65" charset="-120"/>
                <a:hlinkClick r:id="rId3"/>
              </a:rPr>
              <a:t>”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hlinkClick r:id="rId3"/>
              </a:rPr>
              <a:t>粉筆灰</a:t>
            </a:r>
            <a:r>
              <a:rPr lang="en-US" altLang="zh-TW" dirty="0">
                <a:latin typeface="標楷體" pitchFamily="65" charset="-120"/>
                <a:ea typeface="標楷體" pitchFamily="65" charset="-120"/>
                <a:hlinkClick r:id="rId3"/>
              </a:rPr>
              <a:t>”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hlinkClick r:id="rId3"/>
              </a:rPr>
              <a:t>，</a:t>
            </a:r>
            <a:r>
              <a:rPr lang="en-US" altLang="zh-TW" dirty="0">
                <a:latin typeface="標楷體" pitchFamily="65" charset="-120"/>
                <a:ea typeface="標楷體" pitchFamily="65" charset="-120"/>
                <a:hlinkClick r:id="rId3"/>
              </a:rPr>
              <a:t>2017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hlinkClick r:id="rId3"/>
              </a:rPr>
              <a:t>年銷量有望突破</a:t>
            </a:r>
            <a:r>
              <a:rPr lang="en-US" altLang="zh-TW" dirty="0">
                <a:latin typeface="標楷體" pitchFamily="65" charset="-120"/>
                <a:ea typeface="標楷體" pitchFamily="65" charset="-120"/>
                <a:hlinkClick r:id="rId3"/>
              </a:rPr>
              <a:t>100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hlinkClick r:id="rId3"/>
              </a:rPr>
              <a:t>萬台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[3]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簡報鼠 同 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M961TU 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無線滑鼠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.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簡報控制器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.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雷射遙控筆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3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合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1</a:t>
            </a:r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[4]</a:t>
            </a:r>
            <a:r>
              <a:rPr lang="ja-JP" altLang="en-US" dirty="0" smtClean="0">
                <a:latin typeface="標楷體" pitchFamily="65" charset="-120"/>
                <a:ea typeface="標楷體" pitchFamily="65" charset="-120"/>
                <a:hlinkClick r:id="rId5"/>
              </a:rPr>
              <a:t>日本が世界に誇る技術（世界一）</a:t>
            </a:r>
            <a:endParaRPr lang="en-US" altLang="ja-JP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[5]</a:t>
            </a:r>
            <a:r>
              <a:rPr lang="en-US" altLang="ja-JP" dirty="0" smtClean="0">
                <a:latin typeface="標楷體" pitchFamily="65" charset="-120"/>
                <a:ea typeface="標楷體" pitchFamily="65" charset="-120"/>
                <a:hlinkClick r:id="rId6"/>
              </a:rPr>
              <a:t>http</a:t>
            </a:r>
            <a:r>
              <a:rPr lang="en-US" altLang="ja-JP" dirty="0">
                <a:latin typeface="標楷體" pitchFamily="65" charset="-120"/>
                <a:ea typeface="標楷體" pitchFamily="65" charset="-120"/>
                <a:hlinkClick r:id="rId6"/>
              </a:rPr>
              <a:t>://</a:t>
            </a:r>
            <a:r>
              <a:rPr lang="en-US" altLang="ja-JP" dirty="0" smtClean="0">
                <a:latin typeface="標楷體" pitchFamily="65" charset="-120"/>
                <a:ea typeface="標楷體" pitchFamily="65" charset="-120"/>
                <a:hlinkClick r:id="rId6"/>
              </a:rPr>
              <a:t>westyle.ru/icon/dock/5530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hlinkClick r:id="rId6"/>
              </a:rPr>
              <a:t>-</a:t>
            </a:r>
            <a:r>
              <a:rPr lang="en-US" altLang="ja-JP" dirty="0" smtClean="0">
                <a:latin typeface="標楷體" pitchFamily="65" charset="-120"/>
                <a:ea typeface="標楷體" pitchFamily="65" charset="-120"/>
                <a:hlinkClick r:id="rId6"/>
              </a:rPr>
              <a:t>ecqlipse-2.html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z="2000" smtClean="0"/>
              <a:pPr/>
              <a:t>37</a:t>
            </a:fld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4400" spc="50" dirty="0" smtClean="0">
              <a:ln w="12700">
                <a:noFill/>
                <a:prstDash val="solid"/>
              </a:ln>
              <a:solidFill>
                <a:schemeClr val="accent4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標楷體" pitchFamily="65" charset="-120"/>
              <a:cs typeface="+mj-cs"/>
            </a:endParaRPr>
          </a:p>
          <a:p>
            <a:pPr marL="0" indent="0" algn="ctr">
              <a:buNone/>
            </a:pPr>
            <a:endParaRPr lang="en-US" altLang="zh-TW" sz="4400" spc="50" dirty="0">
              <a:ln w="12700">
                <a:noFill/>
                <a:prstDash val="solid"/>
              </a:ln>
              <a:solidFill>
                <a:schemeClr val="accent4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標楷體" pitchFamily="65" charset="-120"/>
              <a:cs typeface="+mj-cs"/>
            </a:endParaRPr>
          </a:p>
          <a:p>
            <a:pPr marL="0" indent="0" algn="ctr">
              <a:buNone/>
            </a:pPr>
            <a:endParaRPr lang="en-US" altLang="zh-TW" sz="4400" spc="50" dirty="0" smtClean="0">
              <a:ln w="12700">
                <a:noFill/>
                <a:prstDash val="solid"/>
              </a:ln>
              <a:solidFill>
                <a:schemeClr val="accent4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標楷體" pitchFamily="65" charset="-120"/>
              <a:cs typeface="+mj-cs"/>
            </a:endParaRPr>
          </a:p>
          <a:p>
            <a:pPr marL="0" indent="0" algn="ctr">
              <a:buNone/>
            </a:pPr>
            <a:r>
              <a:rPr lang="zh-TW" altLang="en-US" sz="8800" spc="50" dirty="0" smtClean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標楷體" pitchFamily="65" charset="-120"/>
                <a:cs typeface="+mj-cs"/>
              </a:rPr>
              <a:t>謝謝</a:t>
            </a:r>
            <a:r>
              <a:rPr lang="zh-TW" altLang="en-US" sz="88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標楷體" pitchFamily="65" charset="-120"/>
                <a:cs typeface="+mj-cs"/>
              </a:rPr>
              <a:t>聆聽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z="2000" smtClean="0"/>
              <a:pPr/>
              <a:t>38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643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前言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隨著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科技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日新月異，電子白板在目前市場越來越需要。因考慮到市面上電子白板是運用電腦運行並且使用之前，驅動程式應安裝在相連結的電腦上，才可操作，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較高，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因此我們沿續學長的方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，採用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FPGA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開發版製作並改良學長的電子白板，達到成本低廉與外型輕巧的目標。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z="2000" smtClean="0"/>
              <a:pPr/>
              <a:t>4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2132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產品比較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1036419"/>
              </p:ext>
            </p:extLst>
          </p:nvPr>
        </p:nvGraphicFramePr>
        <p:xfrm>
          <a:off x="457200" y="1600200"/>
          <a:ext cx="8229600" cy="4677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68194"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電子白版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普通白板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黑板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66819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功能性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功能豐富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僅能書寫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66819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書寫情況</a:t>
                      </a:r>
                      <a:endParaRPr lang="zh-TW" altLang="en-US" sz="20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影像繪圖乾淨無毒</a:t>
                      </a:r>
                      <a:endParaRPr lang="zh-TW" altLang="en-US" sz="200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消耗量大且影響環境</a:t>
                      </a:r>
                      <a:endParaRPr lang="zh-TW" altLang="en-US" sz="20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66819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筆跡顏色及粗細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可隨意更改</a:t>
                      </a:r>
                      <a:endParaRPr lang="zh-TW" altLang="en-US" sz="200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種類越多成本越高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66819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清除筆跡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清除簡單</a:t>
                      </a:r>
                      <a:endParaRPr lang="zh-TW" altLang="en-US" sz="200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用板擦耗時費力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66819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操作難度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使用者須經過培訓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無須學習也能使用</a:t>
                      </a:r>
                      <a:endParaRPr lang="zh-TW" altLang="en-US" sz="200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6681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架設成本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電子設備成本較高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材料簡單成本低</a:t>
                      </a:r>
                      <a:endParaRPr lang="zh-TW" altLang="en-US" sz="200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z="2000" smtClean="0"/>
              <a:pPr/>
              <a:t>5</a:t>
            </a:fld>
            <a:endParaRPr lang="zh-TW" altLang="en-US" sz="2000"/>
          </a:p>
        </p:txBody>
      </p:sp>
    </p:spTree>
    <p:extLst>
      <p:ext uri="{BB962C8B-B14F-4D97-AF65-F5344CB8AC3E}">
        <p14:creationId xmlns:p14="http://schemas.microsoft.com/office/powerpoint/2010/main" xmlns="" val="31039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系統比較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02958784"/>
              </p:ext>
            </p:extLst>
          </p:nvPr>
        </p:nvGraphicFramePr>
        <p:xfrm>
          <a:off x="457200" y="1600200"/>
          <a:ext cx="8229600" cy="377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54472"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FPGA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PC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65447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OS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sz="20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6544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成本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便宜</a:t>
                      </a:r>
                      <a:endParaRPr lang="zh-TW" altLang="en-US" sz="200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昂貴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6544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穩定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結構簡單穩定度高</a:t>
                      </a:r>
                      <a:endParaRPr lang="zh-TW" altLang="en-US" sz="200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結構複雜穩定度差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5790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小型輕便</a:t>
                      </a:r>
                      <a:endParaRPr lang="zh-TW" altLang="en-US" sz="200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體積龐大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5790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設計難度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相對困難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相對簡單</a:t>
                      </a:r>
                      <a:endParaRPr lang="zh-TW" altLang="en-US" sz="200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z="2000" smtClean="0"/>
              <a:pPr/>
              <a:t>6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966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altLang="zh-TW" sz="8000" dirty="0" smtClean="0"/>
              <a:t>1.</a:t>
            </a:r>
            <a:r>
              <a:rPr lang="zh-TW" altLang="en-US" sz="8000" dirty="0" smtClean="0">
                <a:latin typeface="標楷體" pitchFamily="65" charset="-120"/>
                <a:ea typeface="標楷體" pitchFamily="65" charset="-120"/>
              </a:rPr>
              <a:t>市場調查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z="2000" smtClean="0"/>
              <a:pPr/>
              <a:t>7</a:t>
            </a:fld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2007-2013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大陸電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子白板市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場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需求</a:t>
            </a:r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rtlCol="0" anchor="ctr"/>
          <a:lstStyle/>
          <a:p>
            <a:fld id="{2C324587-B9F5-4539-AB8D-32BE21123605}" type="slidenum">
              <a:rPr lang="zh-TW" altLang="en-US" sz="2000" smtClean="0"/>
              <a:pPr/>
              <a:t>8</a:t>
            </a:fld>
            <a:endParaRPr lang="zh-TW" altLang="en-US" sz="2000" dirty="0"/>
          </a:p>
        </p:txBody>
      </p:sp>
      <p:sp>
        <p:nvSpPr>
          <p:cNvPr id="12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2123728" y="6492875"/>
            <a:ext cx="5544616" cy="365125"/>
          </a:xfrm>
        </p:spPr>
        <p:txBody>
          <a:bodyPr/>
          <a:lstStyle/>
          <a:p>
            <a:r>
              <a:rPr lang="zh-CN" altLang="en-US" sz="1800" dirty="0" smtClean="0">
                <a:latin typeface="標楷體" pitchFamily="65" charset="-120"/>
                <a:ea typeface="標楷體" pitchFamily="65" charset="-120"/>
              </a:rPr>
              <a:t>來源：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[1]</a:t>
            </a:r>
            <a:r>
              <a:rPr lang="en-US" altLang="zh-CN" sz="1800" dirty="0" smtClean="0">
                <a:latin typeface="標楷體" pitchFamily="65" charset="-120"/>
                <a:ea typeface="標楷體" pitchFamily="65" charset="-120"/>
              </a:rPr>
              <a:t>2013</a:t>
            </a:r>
            <a:r>
              <a:rPr lang="zh-CN" altLang="en-US" sz="1800" dirty="0" smtClean="0">
                <a:latin typeface="標楷體" pitchFamily="65" charset="-120"/>
                <a:ea typeface="標楷體" pitchFamily="65" charset="-120"/>
              </a:rPr>
              <a:t>年度中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國電</a:t>
            </a:r>
            <a:r>
              <a:rPr lang="zh-CN" altLang="en-US" sz="1800" dirty="0" smtClean="0">
                <a:latin typeface="標楷體" pitchFamily="65" charset="-120"/>
                <a:ea typeface="標楷體" pitchFamily="65" charset="-120"/>
              </a:rPr>
              <a:t>子白板市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場發</a:t>
            </a:r>
            <a:r>
              <a:rPr lang="zh-CN" altLang="en-US" sz="1800" dirty="0" smtClean="0">
                <a:latin typeface="標楷體" pitchFamily="65" charset="-120"/>
                <a:ea typeface="標楷體" pitchFamily="65" charset="-120"/>
              </a:rPr>
              <a:t>展分析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報</a:t>
            </a:r>
            <a:r>
              <a:rPr lang="zh-CN" altLang="en-US" sz="1800" dirty="0" smtClean="0">
                <a:latin typeface="標楷體" pitchFamily="65" charset="-120"/>
                <a:ea typeface="標楷體" pitchFamily="65" charset="-120"/>
              </a:rPr>
              <a:t>告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 descr="C:\Users\JIN\Desktop\10364559_518148338297288_87235064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9628"/>
            <a:ext cx="793613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858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大陸市場預估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7517332"/>
              </p:ext>
            </p:extLst>
          </p:nvPr>
        </p:nvGraphicFramePr>
        <p:xfrm>
          <a:off x="457200" y="1600200"/>
          <a:ext cx="8229600" cy="3456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91226">
                <a:tc>
                  <a:txBody>
                    <a:bodyPr/>
                    <a:lstStyle/>
                    <a:p>
                      <a:pPr algn="ctr"/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白板銷量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教室普及率</a:t>
                      </a:r>
                    </a:p>
                  </a:txBody>
                  <a:tcPr anchor="ctr"/>
                </a:tc>
              </a:tr>
              <a:tr h="6912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2009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6.8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萬台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3%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6912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2013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56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萬台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38%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6912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2015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預估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萬台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預估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60%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6912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2017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預估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萬台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預估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80%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4587-B9F5-4539-AB8D-32BE21123605}" type="slidenum">
              <a:rPr lang="zh-TW" altLang="en-US" sz="200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pPr/>
              <a:t>9</a:t>
            </a:fld>
            <a:endParaRPr lang="zh-TW" altLang="en-US" sz="2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7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0" y="6377199"/>
            <a:ext cx="9144000" cy="365125"/>
          </a:xfrm>
        </p:spPr>
        <p:txBody>
          <a:bodyPr/>
          <a:lstStyle/>
          <a:p>
            <a:r>
              <a:rPr lang="zh-CN" altLang="en-US" sz="1800" dirty="0" smtClean="0">
                <a:latin typeface="標楷體" pitchFamily="65" charset="-120"/>
                <a:ea typeface="標楷體" pitchFamily="65" charset="-120"/>
              </a:rPr>
              <a:t>來源：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[2]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電</a:t>
            </a:r>
            <a:r>
              <a:rPr lang="zh-CN" altLang="en-US" sz="1800" dirty="0" smtClean="0">
                <a:latin typeface="標楷體" pitchFamily="65" charset="-120"/>
                <a:ea typeface="標楷體" pitchFamily="65" charset="-120"/>
              </a:rPr>
              <a:t>子白板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助力教學告別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粉筆灰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2017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年銷量有望突破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萬台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8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鳳舞九天">
  <a:themeElements>
    <a:clrScheme name="鳳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鳳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鳳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2023</TotalTime>
  <Words>771</Words>
  <Application>Microsoft Office PowerPoint</Application>
  <PresentationFormat>如螢幕大小 (4:3)</PresentationFormat>
  <Paragraphs>317</Paragraphs>
  <Slides>38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39" baseType="lpstr">
      <vt:lpstr>鳳舞九天</vt:lpstr>
      <vt:lpstr>專題報告</vt:lpstr>
      <vt:lpstr>目錄</vt:lpstr>
      <vt:lpstr>投影片 3</vt:lpstr>
      <vt:lpstr>前言</vt:lpstr>
      <vt:lpstr>產品比較</vt:lpstr>
      <vt:lpstr>系統比較</vt:lpstr>
      <vt:lpstr>1.市場調查</vt:lpstr>
      <vt:lpstr>2007-2013年大陸電子白板市場需求</vt:lpstr>
      <vt:lpstr>大陸市場預估</vt:lpstr>
      <vt:lpstr>2.架構圖</vt:lpstr>
      <vt:lpstr>硬體架構</vt:lpstr>
      <vt:lpstr>系統架構</vt:lpstr>
      <vt:lpstr>投影片 13</vt:lpstr>
      <vt:lpstr>投影片 14</vt:lpstr>
      <vt:lpstr>遙控筆</vt:lpstr>
      <vt:lpstr>遙控筆</vt:lpstr>
      <vt:lpstr>遙控筆</vt:lpstr>
      <vt:lpstr>遙控筆</vt:lpstr>
      <vt:lpstr>預估尺寸表</vt:lpstr>
      <vt:lpstr>筆頭設計</vt:lpstr>
      <vt:lpstr>筆頭設計</vt:lpstr>
      <vt:lpstr>筆頭設計</vt:lpstr>
      <vt:lpstr>投影片 23</vt:lpstr>
      <vt:lpstr>使用者介面</vt:lpstr>
      <vt:lpstr>投影片 25</vt:lpstr>
      <vt:lpstr>投影片 26</vt:lpstr>
      <vt:lpstr>進入動態式教學</vt:lpstr>
      <vt:lpstr>投影片 28</vt:lpstr>
      <vt:lpstr>投影片 29</vt:lpstr>
      <vt:lpstr>投影片 30</vt:lpstr>
      <vt:lpstr>3.終極ATM </vt:lpstr>
      <vt:lpstr>投影片 32</vt:lpstr>
      <vt:lpstr>工作進度(沈國丞 許勛晉)</vt:lpstr>
      <vt:lpstr>工作進度(洪國峻 呂學穎)</vt:lpstr>
      <vt:lpstr>D5M抓取LED效果測試</vt:lpstr>
      <vt:lpstr>7.未來目標 </vt:lpstr>
      <vt:lpstr>8.參考文獻 </vt:lpstr>
      <vt:lpstr>投影片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專題報告</dc:title>
  <dc:creator>polo</dc:creator>
  <cp:lastModifiedBy>admin</cp:lastModifiedBy>
  <cp:revision>195</cp:revision>
  <dcterms:created xsi:type="dcterms:W3CDTF">2014-02-12T09:52:35Z</dcterms:created>
  <dcterms:modified xsi:type="dcterms:W3CDTF">2014-05-28T01:05:19Z</dcterms:modified>
</cp:coreProperties>
</file>