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0"/>
  </p:notesMasterIdLst>
  <p:handoutMasterIdLst>
    <p:handoutMasterId r:id="rId31"/>
  </p:handoutMasterIdLst>
  <p:sldIdLst>
    <p:sldId id="363" r:id="rId2"/>
    <p:sldId id="457" r:id="rId3"/>
    <p:sldId id="470" r:id="rId4"/>
    <p:sldId id="458" r:id="rId5"/>
    <p:sldId id="478" r:id="rId6"/>
    <p:sldId id="477" r:id="rId7"/>
    <p:sldId id="471" r:id="rId8"/>
    <p:sldId id="488" r:id="rId9"/>
    <p:sldId id="494" r:id="rId10"/>
    <p:sldId id="463" r:id="rId11"/>
    <p:sldId id="479" r:id="rId12"/>
    <p:sldId id="459" r:id="rId13"/>
    <p:sldId id="469" r:id="rId14"/>
    <p:sldId id="495" r:id="rId15"/>
    <p:sldId id="464" r:id="rId16"/>
    <p:sldId id="489" r:id="rId17"/>
    <p:sldId id="490" r:id="rId18"/>
    <p:sldId id="491" r:id="rId19"/>
    <p:sldId id="492" r:id="rId20"/>
    <p:sldId id="493" r:id="rId21"/>
    <p:sldId id="487" r:id="rId22"/>
    <p:sldId id="466" r:id="rId23"/>
    <p:sldId id="460" r:id="rId24"/>
    <p:sldId id="465" r:id="rId25"/>
    <p:sldId id="472" r:id="rId26"/>
    <p:sldId id="480" r:id="rId27"/>
    <p:sldId id="467" r:id="rId28"/>
    <p:sldId id="449" r:id="rId29"/>
  </p:sldIdLst>
  <p:sldSz cx="9144000" cy="6858000" type="screen4x3"/>
  <p:notesSz cx="6669088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16B2F"/>
    <a:srgbClr val="0000FF"/>
    <a:srgbClr val="0000CC"/>
    <a:srgbClr val="FF6600"/>
    <a:srgbClr val="FF5050"/>
    <a:srgbClr val="FF9999"/>
    <a:srgbClr val="FF7C80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675" autoAdjust="0"/>
  </p:normalViewPr>
  <p:slideViewPr>
    <p:cSldViewPr>
      <p:cViewPr>
        <p:scale>
          <a:sx n="100" d="100"/>
          <a:sy n="100" d="100"/>
        </p:scale>
        <p:origin x="42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50" y="-102"/>
      </p:cViewPr>
      <p:guideLst>
        <p:guide orient="horz" pos="3127"/>
        <p:guide pos="210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l" defTabSz="946150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32672F-8F04-40F5-9968-8B9739153859}" type="datetime8">
              <a:rPr lang="zh-TW" altLang="en-US"/>
              <a:pPr>
                <a:defRPr/>
              </a:pPr>
              <a:t>二○一四年五月十八日</a:t>
            </a:fld>
            <a:endParaRPr lang="en-US" altLang="zh-TW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l" defTabSz="946150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CCFA11F-6B75-452A-A6DA-B6D1A57CED9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l" defTabSz="946150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6C9F6F-FC0C-4D2E-8FE8-5BDA845AF089}" type="datetime8">
              <a:rPr lang="zh-TW" altLang="en-US"/>
              <a:pPr>
                <a:defRPr/>
              </a:pPr>
              <a:t>二○一四年五月十八日</a:t>
            </a:fld>
            <a:endParaRPr lang="en-US" altLang="zh-TW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l" defTabSz="946150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76D1FEF-F269-4844-B2D8-31071B6710D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183BA-6408-4881-B671-1F3A8F570118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7652" name="投影片編號版面配置區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59" tIns="47329" rIns="94659" bIns="47329" anchor="b"/>
          <a:lstStyle/>
          <a:p>
            <a:pPr algn="r" defTabSz="946150"/>
            <a:fld id="{E929DBCC-4DA4-4415-A7F9-6FE08FAA199D}" type="slidenum">
              <a:rPr lang="en-US" altLang="zh-TW" sz="1200">
                <a:latin typeface="Arial" charset="0"/>
                <a:ea typeface="新細明體" pitchFamily="18" charset="-120"/>
              </a:rPr>
              <a:pPr algn="r" defTabSz="946150"/>
              <a:t>28</a:t>
            </a:fld>
            <a:endParaRPr lang="en-US" altLang="zh-TW" sz="12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0A0CE-F160-4D5B-9AE5-BFBD67BE1E52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26174-3962-4F9E-84CF-973AEE4B3EF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AAD8-87D4-4B0C-BE1A-66CC26078174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4AB5-B592-493D-A1AA-A369311FA5C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DE4F-7FDF-428B-9D05-0D36E4110247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585E-3979-4305-BB3A-B495BAF7C0F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9DDB-3E91-463B-87F2-C57413CC2BD9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9379-4715-4428-8E7D-B91ED286E99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3AE3-75E7-4F1F-BC5F-1812E3D47322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9DD5-DB06-4F4B-833A-44696035F7E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C84A-94C4-415F-AB25-9086E1EBD6CE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7E13-23F2-48C7-AFE1-925D627AA48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BE1AC-5F60-4FA9-9FE9-B7570B5BAB4E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0996-89F6-4B49-8615-D730BBC35AE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E8CF-21AA-4225-9292-7A2446B0DB3A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10F61-791E-432B-B557-0CA323FC980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5AA89-EEEA-44C0-8A1B-6B8A243A06D4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0A8A-FBC8-419A-9688-6EEF1B1217B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FAE-6255-4C84-AF6B-B171E2456D37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F215D-2CA0-48B8-B2DF-28589B3E2DB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7610-414A-4048-A576-BE6A95A6AD96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E5F12-0C49-408F-BFE6-1332A2AA2EE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BF30-B43E-4321-9147-DDF2933D1C4D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B279-D075-46D6-849F-E7248811B32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C451-5CA6-47BE-B3D3-EF63F199ACEB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08ED-792A-4207-823B-B0C7E9D2E92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4323-5A12-490F-B877-9B9BBB8269B1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1136-E093-47B8-B248-4AC4542CB1D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99425" y="185738"/>
            <a:ext cx="936625" cy="730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1027" name="Group 33"/>
          <p:cNvGrpSpPr>
            <a:grpSpLocks/>
          </p:cNvGrpSpPr>
          <p:nvPr/>
        </p:nvGrpSpPr>
        <p:grpSpPr bwMode="auto">
          <a:xfrm rot="10800000">
            <a:off x="107950" y="989013"/>
            <a:ext cx="863600" cy="207962"/>
            <a:chOff x="4903" y="663"/>
            <a:chExt cx="699" cy="136"/>
          </a:xfrm>
        </p:grpSpPr>
        <p:sp>
          <p:nvSpPr>
            <p:cNvPr id="166946" name="Rectangle 34"/>
            <p:cNvSpPr>
              <a:spLocks noChangeArrowheads="1"/>
            </p:cNvSpPr>
            <p:nvPr userDrawn="1"/>
          </p:nvSpPr>
          <p:spPr bwMode="auto">
            <a:xfrm>
              <a:off x="5148" y="663"/>
              <a:ext cx="136" cy="136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tint val="3137"/>
                    <a:invGamma/>
                  </a:srgbClr>
                </a:gs>
                <a:gs pos="50000">
                  <a:srgbClr val="0000FF">
                    <a:alpha val="49001"/>
                  </a:srgbClr>
                </a:gs>
                <a:gs pos="100000">
                  <a:srgbClr val="0000FF">
                    <a:gamma/>
                    <a:tint val="3137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kumimoji="0" lang="zh-TW" altLang="zh-TW" b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6947" name="Rectangle 35"/>
            <p:cNvSpPr>
              <a:spLocks noChangeArrowheads="1"/>
            </p:cNvSpPr>
            <p:nvPr userDrawn="1"/>
          </p:nvSpPr>
          <p:spPr bwMode="auto">
            <a:xfrm>
              <a:off x="5012" y="663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tint val="3137"/>
                    <a:invGamma/>
                  </a:srgbClr>
                </a:gs>
                <a:gs pos="50000">
                  <a:srgbClr val="0000FF">
                    <a:alpha val="49001"/>
                  </a:srgbClr>
                </a:gs>
                <a:gs pos="100000">
                  <a:srgbClr val="0000FF">
                    <a:gamma/>
                    <a:tint val="3137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kumimoji="0" lang="zh-TW" altLang="zh-TW" b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6948" name="Rectangle 36"/>
            <p:cNvSpPr>
              <a:spLocks noChangeArrowheads="1"/>
            </p:cNvSpPr>
            <p:nvPr userDrawn="1"/>
          </p:nvSpPr>
          <p:spPr bwMode="auto">
            <a:xfrm>
              <a:off x="5329" y="663"/>
              <a:ext cx="273" cy="136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tint val="3137"/>
                    <a:invGamma/>
                  </a:srgbClr>
                </a:gs>
                <a:gs pos="50000">
                  <a:srgbClr val="0000FF">
                    <a:alpha val="49001"/>
                  </a:srgbClr>
                </a:gs>
                <a:gs pos="100000">
                  <a:srgbClr val="0000FF">
                    <a:gamma/>
                    <a:tint val="3137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kumimoji="0" lang="zh-TW" altLang="zh-TW" b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6949" name="Rectangle 37"/>
            <p:cNvSpPr>
              <a:spLocks noChangeArrowheads="1"/>
            </p:cNvSpPr>
            <p:nvPr userDrawn="1"/>
          </p:nvSpPr>
          <p:spPr bwMode="auto">
            <a:xfrm>
              <a:off x="4903" y="663"/>
              <a:ext cx="64" cy="136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tint val="3137"/>
                    <a:invGamma/>
                  </a:srgbClr>
                </a:gs>
                <a:gs pos="50000">
                  <a:srgbClr val="0000FF">
                    <a:alpha val="49001"/>
                  </a:srgbClr>
                </a:gs>
                <a:gs pos="100000">
                  <a:srgbClr val="0000FF">
                    <a:gamma/>
                    <a:tint val="3137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kumimoji="0" lang="zh-TW" altLang="zh-TW" b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-3175" y="-26988"/>
            <a:ext cx="9144000" cy="260351"/>
          </a:xfrm>
          <a:prstGeom prst="rect">
            <a:avLst/>
          </a:prstGeom>
          <a:gradFill rotWithShape="1">
            <a:gsLst>
              <a:gs pos="0">
                <a:srgbClr val="0000FF">
                  <a:alpha val="49001"/>
                </a:srgbClr>
              </a:gs>
              <a:gs pos="100000">
                <a:srgbClr val="0000FF">
                  <a:gamma/>
                  <a:tint val="313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tint val="3137"/>
                  <a:invGamma/>
                </a:srgbClr>
              </a:gs>
              <a:gs pos="100000">
                <a:srgbClr val="0000FF">
                  <a:alpha val="49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5225"/>
            <a:ext cx="2339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 b="0"/>
            </a:lvl1pPr>
          </a:lstStyle>
          <a:p>
            <a:pPr>
              <a:defRPr/>
            </a:pPr>
            <a:fld id="{DC224414-69DF-48E3-ACEE-83D2D4DB6A2E}" type="datetime1">
              <a:rPr lang="zh-TW" altLang="en-US"/>
              <a:pPr>
                <a:defRPr/>
              </a:pPr>
              <a:t>2014/5/18</a:t>
            </a:fld>
            <a:endParaRPr lang="en-US" altLang="zh-TW" dirty="0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6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/>
            </a:lvl1pPr>
          </a:lstStyle>
          <a:p>
            <a:pPr>
              <a:defRPr/>
            </a:pPr>
            <a:fld id="{6A0BCB2F-9A8B-458A-8D84-396555C46B1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7092950" y="920750"/>
            <a:ext cx="1943100" cy="360363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tint val="3137"/>
                  <a:invGamma/>
                </a:srgbClr>
              </a:gs>
              <a:gs pos="50000">
                <a:srgbClr val="0000FF">
                  <a:alpha val="33000"/>
                </a:srgbClr>
              </a:gs>
              <a:gs pos="100000">
                <a:srgbClr val="0000FF">
                  <a:gamma/>
                  <a:tint val="313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6" name="Rectangle 20"/>
          <p:cNvSpPr>
            <a:spLocks noChangeArrowheads="1"/>
          </p:cNvSpPr>
          <p:nvPr/>
        </p:nvSpPr>
        <p:spPr bwMode="auto">
          <a:xfrm>
            <a:off x="6156325" y="792163"/>
            <a:ext cx="2921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lnSpc>
                <a:spcPct val="125000"/>
              </a:lnSpc>
              <a:buFont typeface="Wingdings 2" pitchFamily="18" charset="2"/>
              <a:buNone/>
            </a:pPr>
            <a:r>
              <a:rPr kumimoji="0" lang="en-US" altLang="zh-TW" sz="1200" b="0" i="1"/>
              <a:t>National  Formosa  University</a:t>
            </a:r>
          </a:p>
          <a:p>
            <a:pPr algn="r" fontAlgn="ctr">
              <a:lnSpc>
                <a:spcPct val="125000"/>
              </a:lnSpc>
              <a:buFont typeface="Wingdings 2" pitchFamily="18" charset="2"/>
              <a:buNone/>
            </a:pPr>
            <a:r>
              <a:rPr kumimoji="0" lang="en-US" altLang="zh-TW" sz="1200" b="0" i="1"/>
              <a:t>Department  of  Electrical  Engineering  </a:t>
            </a:r>
          </a:p>
        </p:txBody>
      </p:sp>
      <p:sp>
        <p:nvSpPr>
          <p:cNvPr id="1037" name="Line 27"/>
          <p:cNvSpPr>
            <a:spLocks noChangeShapeType="1"/>
          </p:cNvSpPr>
          <p:nvPr/>
        </p:nvSpPr>
        <p:spPr bwMode="auto">
          <a:xfrm>
            <a:off x="179388" y="1100138"/>
            <a:ext cx="881697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8" name="Rectangle 31"/>
          <p:cNvSpPr>
            <a:spLocks noChangeArrowheads="1"/>
          </p:cNvSpPr>
          <p:nvPr/>
        </p:nvSpPr>
        <p:spPr bwMode="auto">
          <a:xfrm>
            <a:off x="100013" y="692150"/>
            <a:ext cx="279558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i="1">
                <a:solidFill>
                  <a:schemeClr val="tx2"/>
                </a:solidFill>
              </a:rPr>
              <a:t>SMPSLAB</a:t>
            </a:r>
            <a:r>
              <a:rPr lang="en-US" altLang="zh-TW" b="0"/>
              <a:t> </a:t>
            </a:r>
          </a:p>
          <a:p>
            <a:r>
              <a:rPr lang="en-US" altLang="zh-TW" sz="1200" b="0" i="1">
                <a:solidFill>
                  <a:schemeClr val="tx2"/>
                </a:solidFill>
              </a:rPr>
              <a:t>Switching Mode Power Supply Laboratory</a:t>
            </a:r>
          </a:p>
        </p:txBody>
      </p:sp>
      <p:sp>
        <p:nvSpPr>
          <p:cNvPr id="1039" name="Rectangle 32"/>
          <p:cNvSpPr>
            <a:spLocks noChangeArrowheads="1"/>
          </p:cNvSpPr>
          <p:nvPr/>
        </p:nvSpPr>
        <p:spPr bwMode="auto">
          <a:xfrm>
            <a:off x="468313" y="2276475"/>
            <a:ext cx="935037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TW" altLang="zh-TW" sz="3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6%B5%81%E9%87%8F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zh.wikipedia.org/wiki/%E6%B5%81%E4%BD%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gif"/><Relationship Id="rId4" Type="http://schemas.openxmlformats.org/officeDocument/2006/relationships/hyperlink" Target="http://zh.wikipedia.org/w/index.php?title=%E8%BD%AC%E9%80%9F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7%85%9E%E8%BB%8A%E7%89%87" TargetMode="External"/><Relationship Id="rId2" Type="http://schemas.openxmlformats.org/officeDocument/2006/relationships/hyperlink" Target="http://zh.wikipedia.org/w/index.php?title=%E7%85%9E%E8%BB%8A%E7%A2%9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zh.wikipedia.org/wiki/%E6%91%A9%E6%93%A6%E5%8A%9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5A3178-8A43-4CB9-8094-4C2734C6D988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0" y="6305550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800" b="0" dirty="0">
                <a:latin typeface="+mn-ea"/>
                <a:ea typeface="+mn-ea"/>
              </a:rPr>
              <a:t>中華民國</a:t>
            </a:r>
            <a:r>
              <a:rPr lang="en-US" altLang="zh-TW" sz="1800" b="0" dirty="0" smtClean="0">
                <a:latin typeface="+mn-ea"/>
                <a:ea typeface="+mn-ea"/>
              </a:rPr>
              <a:t>103</a:t>
            </a:r>
            <a:r>
              <a:rPr lang="zh-TW" altLang="en-US" sz="1800" b="0" dirty="0" smtClean="0">
                <a:latin typeface="+mn-ea"/>
                <a:ea typeface="+mn-ea"/>
              </a:rPr>
              <a:t>年</a:t>
            </a:r>
            <a:r>
              <a:rPr lang="en-US" altLang="zh-TW" sz="1800" b="0" dirty="0">
                <a:latin typeface="+mn-ea"/>
                <a:ea typeface="+mn-ea"/>
              </a:rPr>
              <a:t>5</a:t>
            </a:r>
            <a:r>
              <a:rPr lang="zh-TW" altLang="en-US" sz="1800" b="0" dirty="0" smtClean="0">
                <a:latin typeface="+mn-ea"/>
                <a:ea typeface="+mn-ea"/>
              </a:rPr>
              <a:t>月</a:t>
            </a:r>
            <a:r>
              <a:rPr lang="en-US" altLang="zh-TW" sz="1800" b="0" dirty="0" smtClean="0">
                <a:latin typeface="+mn-ea"/>
                <a:ea typeface="+mn-ea"/>
              </a:rPr>
              <a:t>27</a:t>
            </a:r>
            <a:r>
              <a:rPr lang="zh-TW" altLang="en-US" sz="1800" b="0" dirty="0" smtClean="0">
                <a:latin typeface="+mn-ea"/>
                <a:ea typeface="+mn-ea"/>
              </a:rPr>
              <a:t>日</a:t>
            </a:r>
            <a:endParaRPr lang="zh-TW" altLang="en-US" sz="1800" b="0" dirty="0">
              <a:latin typeface="+mn-ea"/>
              <a:ea typeface="+mn-ea"/>
            </a:endParaRPr>
          </a:p>
        </p:txBody>
      </p:sp>
      <p:sp>
        <p:nvSpPr>
          <p:cNvPr id="2052" name="圓角矩形 1"/>
          <p:cNvSpPr>
            <a:spLocks noChangeArrowheads="1"/>
          </p:cNvSpPr>
          <p:nvPr/>
        </p:nvSpPr>
        <p:spPr bwMode="auto">
          <a:xfrm>
            <a:off x="927100" y="2584450"/>
            <a:ext cx="7602537" cy="12207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 smtClean="0"/>
              <a:t>人機</a:t>
            </a:r>
            <a:r>
              <a:rPr lang="zh-TW" altLang="zh-TW" dirty="0" smtClean="0"/>
              <a:t>電控液壓煞車裝置</a:t>
            </a:r>
            <a:endParaRPr lang="zh-TW" altLang="zh-TW" dirty="0"/>
          </a:p>
          <a:p>
            <a:pPr algn="ctr"/>
            <a:endParaRPr lang="en-US" altLang="zh-TW" sz="1800" dirty="0"/>
          </a:p>
          <a:p>
            <a:pPr algn="ctr"/>
            <a:r>
              <a:rPr lang="en-US" altLang="zh-TW" dirty="0"/>
              <a:t>An electronic control device of hydraulic </a:t>
            </a:r>
            <a:r>
              <a:rPr lang="en-US" altLang="zh-TW" dirty="0" smtClean="0"/>
              <a:t>brake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H</a:t>
            </a:r>
            <a:r>
              <a:rPr lang="en-US" dirty="0" smtClean="0"/>
              <a:t>MI</a:t>
            </a:r>
            <a:endParaRPr lang="zh-TW" altLang="zh-TW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860550" y="4184650"/>
            <a:ext cx="5848350" cy="14081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tabLst/>
              <a:defRPr/>
            </a:pPr>
            <a:endParaRPr kumimoji="1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1460500" y="4140200"/>
            <a:ext cx="6621462" cy="1822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指導老師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:</a:t>
            </a:r>
            <a:r>
              <a:rPr lang="zh-TW" altLang="en-US" kern="0" dirty="0" smtClean="0">
                <a:solidFill>
                  <a:srgbClr val="002060"/>
                </a:solidFill>
                <a:latin typeface="+mn-ea"/>
                <a:ea typeface="+mn-ea"/>
              </a:rPr>
              <a:t>邱國珍</a:t>
            </a:r>
            <a:r>
              <a:rPr kumimoji="1" lang="zh-TW" alt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          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四電機三乙 </a:t>
            </a:r>
            <a:r>
              <a:rPr kumimoji="1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第三組  </a:t>
            </a:r>
            <a:endParaRPr kumimoji="1" lang="en-US" altLang="zh-TW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                               40025203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 方均孟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TW" sz="2000" kern="0" dirty="0" smtClean="0">
                <a:solidFill>
                  <a:srgbClr val="002060"/>
                </a:solidFill>
                <a:latin typeface="+mn-ea"/>
                <a:ea typeface="+mn-ea"/>
              </a:rPr>
              <a:t>                               40025222</a:t>
            </a:r>
            <a:r>
              <a:rPr lang="zh-TW" altLang="en-US" sz="2000" kern="0" dirty="0" smtClean="0">
                <a:solidFill>
                  <a:srgbClr val="002060"/>
                </a:solidFill>
                <a:latin typeface="+mn-ea"/>
                <a:ea typeface="+mn-ea"/>
              </a:rPr>
              <a:t> 徐與謙</a:t>
            </a:r>
            <a:endParaRPr lang="en-US" altLang="zh-TW" sz="2000" kern="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                               40025234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 陳敬倫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TW" sz="2000" kern="0" dirty="0" smtClean="0">
                <a:solidFill>
                  <a:srgbClr val="002060"/>
                </a:solidFill>
                <a:latin typeface="+mn-ea"/>
                <a:ea typeface="+mn-ea"/>
              </a:rPr>
              <a:t>                               40025235</a:t>
            </a:r>
            <a:r>
              <a:rPr lang="zh-TW" altLang="en-US" sz="2000" kern="0" dirty="0" smtClean="0">
                <a:solidFill>
                  <a:srgbClr val="002060"/>
                </a:solidFill>
                <a:latin typeface="+mn-ea"/>
                <a:ea typeface="+mn-ea"/>
              </a:rPr>
              <a:t> 曾林右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smtClean="0"/>
              <a:t>齒輪泵</a:t>
            </a:r>
            <a:br>
              <a:rPr lang="zh-TW" altLang="zh-TW" smtClean="0"/>
            </a:br>
            <a:endParaRPr lang="zh-TW" altLang="en-US" smtClean="0"/>
          </a:p>
        </p:txBody>
      </p:sp>
      <p:sp>
        <p:nvSpPr>
          <p:cNvPr id="81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0EA51B-92F3-4E37-BB9F-66465ADFD2C9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6149" name="文字方塊 7"/>
          <p:cNvSpPr txBox="1">
            <a:spLocks noChangeArrowheads="1"/>
          </p:cNvSpPr>
          <p:nvPr/>
        </p:nvSpPr>
        <p:spPr bwMode="auto">
          <a:xfrm>
            <a:off x="482600" y="2406650"/>
            <a:ext cx="45386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b="0" dirty="0" smtClean="0"/>
              <a:t>隨著馬達帶動齒輪不斷地旋轉，所以齒的不斷齧合，也就不斷地排出</a:t>
            </a:r>
            <a:r>
              <a:rPr lang="zh-TW" altLang="en-US" b="0" dirty="0" smtClean="0">
                <a:hlinkClick r:id="rId2" tooltip="流體"/>
              </a:rPr>
              <a:t>流體</a:t>
            </a:r>
            <a:r>
              <a:rPr lang="zh-TW" altLang="en-US" b="0" dirty="0" smtClean="0"/>
              <a:t>。也就是說齒輪泵的</a:t>
            </a:r>
            <a:r>
              <a:rPr lang="zh-TW" altLang="en-US" b="0" dirty="0" smtClean="0">
                <a:hlinkClick r:id="rId3" tooltip="流量"/>
              </a:rPr>
              <a:t>流量</a:t>
            </a:r>
            <a:r>
              <a:rPr lang="zh-TW" altLang="en-US" b="0" dirty="0" smtClean="0"/>
              <a:t>直接與</a:t>
            </a:r>
            <a:r>
              <a:rPr lang="zh-TW" altLang="en-US" b="0" dirty="0" smtClean="0">
                <a:hlinkClick r:id="rId4" tooltip="轉速（頁面未存在）"/>
              </a:rPr>
              <a:t>轉速</a:t>
            </a:r>
            <a:r>
              <a:rPr lang="zh-TW" altLang="en-US" b="0" dirty="0" smtClean="0"/>
              <a:t>有關。</a:t>
            </a:r>
            <a:endParaRPr lang="zh-TW" altLang="en-US" b="0" dirty="0" smtClean="0">
              <a:latin typeface="+mn-ea"/>
              <a:ea typeface="+mn-ea"/>
            </a:endParaRPr>
          </a:p>
        </p:txBody>
      </p:sp>
      <p:pic>
        <p:nvPicPr>
          <p:cNvPr id="7" name="圖片 6" descr="320px-Internal_gear_pum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0" y="4006850"/>
            <a:ext cx="3048000" cy="2286000"/>
          </a:xfrm>
          <a:prstGeom prst="rect">
            <a:avLst/>
          </a:prstGeom>
        </p:spPr>
      </p:pic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27430" t="13025" r="48264" b="61049"/>
          <a:stretch>
            <a:fillRect/>
          </a:stretch>
        </p:blipFill>
        <p:spPr bwMode="auto">
          <a:xfrm>
            <a:off x="5372100" y="1784350"/>
            <a:ext cx="3022600" cy="18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內容版面配置區 4"/>
          <p:cNvPicPr>
            <a:picLocks noChangeAspect="1"/>
          </p:cNvPicPr>
          <p:nvPr/>
        </p:nvPicPr>
        <p:blipFill>
          <a:blip r:embed="rId7" cstate="print"/>
          <a:srcRect r="9103" b="31132"/>
          <a:stretch>
            <a:fillRect/>
          </a:stretch>
        </p:blipFill>
        <p:spPr bwMode="auto">
          <a:xfrm>
            <a:off x="0" y="5562600"/>
            <a:ext cx="1638300" cy="108492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 bwMode="auto">
          <a:xfrm>
            <a:off x="1371600" y="5740400"/>
            <a:ext cx="355600" cy="355600"/>
          </a:xfrm>
          <a:prstGeom prst="ellipse">
            <a:avLst/>
          </a:prstGeom>
          <a:noFill/>
          <a:ln w="6350">
            <a:solidFill>
              <a:srgbClr val="FF505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煞車動作原理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 smtClean="0"/>
          </a:p>
        </p:txBody>
      </p:sp>
      <p:sp>
        <p:nvSpPr>
          <p:cNvPr id="81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0EA51B-92F3-4E37-BB9F-66465ADFD2C9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6149" name="文字方塊 7"/>
          <p:cNvSpPr txBox="1">
            <a:spLocks noChangeArrowheads="1"/>
          </p:cNvSpPr>
          <p:nvPr/>
        </p:nvSpPr>
        <p:spPr bwMode="auto">
          <a:xfrm>
            <a:off x="438150" y="1873250"/>
            <a:ext cx="7912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利用電液比例閥來使閥的出口變小 當</a:t>
            </a:r>
            <a:r>
              <a:rPr lang="zh-TW" altLang="en-US" b="0" dirty="0" smtClean="0">
                <a:latin typeface="+mn-ea"/>
              </a:rPr>
              <a:t>出口變小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B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側</a:t>
            </a:r>
            <a:r>
              <a:rPr lang="zh-TW" altLang="en-US" b="0" dirty="0" smtClean="0">
                <a:latin typeface="+mn-ea"/>
              </a:rPr>
              <a:t>壓力會高於</a:t>
            </a:r>
            <a:r>
              <a:rPr lang="en-US" altLang="zh-TW" dirty="0" smtClean="0">
                <a:solidFill>
                  <a:srgbClr val="0000FF"/>
                </a:solidFill>
                <a:latin typeface="+mn-ea"/>
              </a:rPr>
              <a:t>A</a:t>
            </a:r>
            <a:r>
              <a:rPr lang="zh-TW" altLang="en-US" dirty="0" smtClean="0">
                <a:solidFill>
                  <a:srgbClr val="0000FF"/>
                </a:solidFill>
                <a:latin typeface="+mn-ea"/>
              </a:rPr>
              <a:t>側 </a:t>
            </a:r>
            <a:endParaRPr lang="en-US" altLang="zh-TW" b="0" dirty="0" smtClean="0">
              <a:solidFill>
                <a:srgbClr val="0000FF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</a:rPr>
              <a:t>此時液壓油難以進入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B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側</a:t>
            </a:r>
            <a:r>
              <a:rPr lang="zh-TW" altLang="en-US" b="0" dirty="0" smtClean="0">
                <a:latin typeface="+mn-ea"/>
                <a:ea typeface="+mn-ea"/>
              </a:rPr>
              <a:t>流量降低</a:t>
            </a:r>
            <a:r>
              <a:rPr lang="en-US" altLang="zh-TW" b="0" dirty="0" smtClean="0">
                <a:latin typeface="+mn-ea"/>
                <a:ea typeface="+mn-ea"/>
              </a:rPr>
              <a:t>,</a:t>
            </a:r>
            <a:r>
              <a:rPr lang="zh-TW" altLang="en-US" b="0" dirty="0" smtClean="0">
                <a:latin typeface="+mn-ea"/>
                <a:ea typeface="+mn-ea"/>
              </a:rPr>
              <a:t>因轉速流量成正比 所以當流量下降時 轉速也跟著下降 達到減速的效果。</a:t>
            </a:r>
          </a:p>
        </p:txBody>
      </p:sp>
      <p:pic>
        <p:nvPicPr>
          <p:cNvPr id="8198" name="圖片 8" descr="201304_0002.jpg"/>
          <p:cNvPicPr>
            <a:picLocks noChangeAspect="1" noChangeArrowheads="1"/>
          </p:cNvPicPr>
          <p:nvPr/>
        </p:nvPicPr>
        <p:blipFill>
          <a:blip r:embed="rId2"/>
          <a:srcRect l="18604" t="39542" r="47775" b="37163"/>
          <a:stretch>
            <a:fillRect/>
          </a:stretch>
        </p:blipFill>
        <p:spPr bwMode="auto">
          <a:xfrm>
            <a:off x="2260600" y="4273550"/>
            <a:ext cx="200025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內容版面配置區 4"/>
          <p:cNvPicPr>
            <a:picLocks noChangeAspect="1"/>
          </p:cNvPicPr>
          <p:nvPr/>
        </p:nvPicPr>
        <p:blipFill>
          <a:blip r:embed="rId3" cstate="print"/>
          <a:srcRect r="9103" b="31132"/>
          <a:stretch>
            <a:fillRect/>
          </a:stretch>
        </p:blipFill>
        <p:spPr bwMode="auto">
          <a:xfrm>
            <a:off x="0" y="5562600"/>
            <a:ext cx="1638300" cy="108492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 bwMode="auto">
          <a:xfrm>
            <a:off x="260350" y="5695950"/>
            <a:ext cx="1600200" cy="355600"/>
          </a:xfrm>
          <a:prstGeom prst="ellipse">
            <a:avLst/>
          </a:prstGeom>
          <a:noFill/>
          <a:ln w="6350">
            <a:solidFill>
              <a:srgbClr val="FF505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9400" y="5029200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A</a:t>
            </a:r>
            <a:r>
              <a:rPr lang="zh-TW" altLang="en-US" dirty="0" smtClean="0">
                <a:solidFill>
                  <a:srgbClr val="0000CC"/>
                </a:solidFill>
              </a:rPr>
              <a:t>側</a:t>
            </a:r>
            <a:r>
              <a:rPr lang="en-US" altLang="zh-TW" dirty="0" smtClean="0">
                <a:solidFill>
                  <a:srgbClr val="0000CC"/>
                </a:solidFill>
              </a:rPr>
              <a:t>(in)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27500" y="5918200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 </a:t>
            </a:r>
            <a:r>
              <a:rPr lang="zh-TW" altLang="en-US" dirty="0" smtClean="0">
                <a:solidFill>
                  <a:srgbClr val="FF0000"/>
                </a:solidFill>
              </a:rPr>
              <a:t>側</a:t>
            </a:r>
            <a:r>
              <a:rPr lang="en-US" altLang="zh-TW" dirty="0" smtClean="0">
                <a:solidFill>
                  <a:srgbClr val="FF0000"/>
                </a:solidFill>
              </a:rPr>
              <a:t>(out)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7" descr="C:\Users\ct willie\Desktop\s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800" y="3695700"/>
            <a:ext cx="4533900" cy="16768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7" name="直線接點 16"/>
          <p:cNvCxnSpPr/>
          <p:nvPr/>
        </p:nvCxnSpPr>
        <p:spPr bwMode="auto">
          <a:xfrm>
            <a:off x="3860800" y="5473700"/>
            <a:ext cx="32448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>
            <a:off x="3816350" y="5651500"/>
            <a:ext cx="34226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接點 20"/>
          <p:cNvCxnSpPr/>
          <p:nvPr/>
        </p:nvCxnSpPr>
        <p:spPr bwMode="auto">
          <a:xfrm rot="5400000" flipH="1" flipV="1">
            <a:off x="7016750" y="5429250"/>
            <a:ext cx="4445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接點 22"/>
          <p:cNvCxnSpPr/>
          <p:nvPr/>
        </p:nvCxnSpPr>
        <p:spPr bwMode="auto">
          <a:xfrm rot="5400000" flipH="1" flipV="1">
            <a:off x="6950075" y="5318125"/>
            <a:ext cx="3111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接點 24"/>
          <p:cNvCxnSpPr/>
          <p:nvPr/>
        </p:nvCxnSpPr>
        <p:spPr bwMode="auto">
          <a:xfrm rot="5400000" flipH="1" flipV="1">
            <a:off x="7216775" y="5184775"/>
            <a:ext cx="444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>
            <a:off x="4349750" y="5562600"/>
            <a:ext cx="4000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直線單箭頭接點 21"/>
          <p:cNvCxnSpPr/>
          <p:nvPr/>
        </p:nvCxnSpPr>
        <p:spPr bwMode="auto">
          <a:xfrm>
            <a:off x="4972050" y="5562600"/>
            <a:ext cx="4445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線單箭頭接點 26"/>
          <p:cNvCxnSpPr/>
          <p:nvPr/>
        </p:nvCxnSpPr>
        <p:spPr bwMode="auto">
          <a:xfrm>
            <a:off x="5594350" y="5562600"/>
            <a:ext cx="4000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單箭頭接點 27"/>
          <p:cNvCxnSpPr/>
          <p:nvPr/>
        </p:nvCxnSpPr>
        <p:spPr bwMode="auto">
          <a:xfrm>
            <a:off x="6216650" y="5562600"/>
            <a:ext cx="4445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肘形接點 34"/>
          <p:cNvCxnSpPr/>
          <p:nvPr/>
        </p:nvCxnSpPr>
        <p:spPr bwMode="auto">
          <a:xfrm rot="5400000" flipH="1" flipV="1">
            <a:off x="6915151" y="5308599"/>
            <a:ext cx="311147" cy="196849"/>
          </a:xfrm>
          <a:prstGeom prst="bentConnector3">
            <a:avLst>
              <a:gd name="adj1" fmla="val 10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圖片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562100"/>
            <a:ext cx="400828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smtClean="0"/>
              <a:t>壓力傳送器</a:t>
            </a:r>
            <a:endParaRPr lang="zh-TW" altLang="en-US" smtClean="0"/>
          </a:p>
        </p:txBody>
      </p:sp>
      <p:sp>
        <p:nvSpPr>
          <p:cNvPr id="921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A1EAD5-2EFF-4D10-B95E-3A759AADEE06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pic>
        <p:nvPicPr>
          <p:cNvPr id="9220" name="圖片 3" descr="PA141262"/>
          <p:cNvPicPr>
            <a:picLocks noChangeAspect="1" noChangeArrowheads="1"/>
          </p:cNvPicPr>
          <p:nvPr/>
        </p:nvPicPr>
        <p:blipFill>
          <a:blip r:embed="rId3"/>
          <a:srcRect l="16905" b="4149"/>
          <a:stretch>
            <a:fillRect/>
          </a:stretch>
        </p:blipFill>
        <p:spPr bwMode="auto">
          <a:xfrm>
            <a:off x="5238750" y="1562100"/>
            <a:ext cx="3117850" cy="24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文字方塊 1"/>
          <p:cNvSpPr txBox="1">
            <a:spLocks noChangeArrowheads="1"/>
          </p:cNvSpPr>
          <p:nvPr/>
        </p:nvSpPr>
        <p:spPr bwMode="auto">
          <a:xfrm>
            <a:off x="3987800" y="4362450"/>
            <a:ext cx="515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b="0" dirty="0"/>
              <a:t>    </a:t>
            </a:r>
            <a:r>
              <a:rPr lang="zh-TW" altLang="en-US" b="0" dirty="0" smtClean="0"/>
              <a:t>將</a:t>
            </a:r>
            <a:r>
              <a:rPr lang="en-US" altLang="zh-TW" b="0" dirty="0" smtClean="0"/>
              <a:t>4~20mA</a:t>
            </a:r>
            <a:r>
              <a:rPr lang="zh-TW" altLang="en-US" b="0" dirty="0" smtClean="0"/>
              <a:t>的訊號傳送到</a:t>
            </a:r>
            <a:r>
              <a:rPr lang="en-US" altLang="zh-TW" b="0" smtClean="0"/>
              <a:t>A/D</a:t>
            </a:r>
            <a:r>
              <a:rPr lang="zh-TW" altLang="en-US" b="0" smtClean="0"/>
              <a:t>轉換</a:t>
            </a:r>
            <a:r>
              <a:rPr lang="zh-TW" altLang="en-US" b="0" dirty="0" smtClean="0"/>
              <a:t>後   顯示於人機介面上以方便監測</a:t>
            </a:r>
            <a:r>
              <a:rPr lang="zh-TW" altLang="zh-TW" b="0" dirty="0" smtClean="0"/>
              <a:t>管壁壓力</a:t>
            </a:r>
            <a:endParaRPr lang="en-US" altLang="zh-TW" b="0" dirty="0" smtClean="0"/>
          </a:p>
          <a:p>
            <a:r>
              <a:rPr lang="en-US" altLang="zh-TW" b="0" dirty="0" smtClean="0"/>
              <a:t>(</a:t>
            </a:r>
            <a:r>
              <a:rPr lang="zh-TW" altLang="zh-TW" b="0" dirty="0" smtClean="0"/>
              <a:t>此</a:t>
            </a:r>
            <a:r>
              <a:rPr lang="zh-TW" altLang="zh-TW" b="0" dirty="0"/>
              <a:t>煞車裝置所</a:t>
            </a:r>
            <a:r>
              <a:rPr lang="zh-TW" altLang="zh-TW" b="0" dirty="0" smtClean="0"/>
              <a:t>使用</a:t>
            </a:r>
            <a:r>
              <a:rPr lang="en-US" altLang="zh-TW" b="0" dirty="0" smtClean="0"/>
              <a:t>PT-20)</a:t>
            </a:r>
            <a:r>
              <a:rPr lang="zh-TW" altLang="zh-TW" b="0" dirty="0" smtClean="0"/>
              <a:t>。</a:t>
            </a:r>
            <a:endParaRPr lang="zh-TW" altLang="en-US" b="0" dirty="0"/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9103" b="31132"/>
          <a:stretch>
            <a:fillRect/>
          </a:stretch>
        </p:blipFill>
        <p:spPr bwMode="auto">
          <a:xfrm>
            <a:off x="0" y="5562600"/>
            <a:ext cx="1638300" cy="1084927"/>
          </a:xfrm>
          <a:noFill/>
          <a:ln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1104900" y="5473700"/>
            <a:ext cx="355600" cy="355600"/>
          </a:xfrm>
          <a:prstGeom prst="ellipse">
            <a:avLst/>
          </a:prstGeom>
          <a:noFill/>
          <a:ln w="6350">
            <a:solidFill>
              <a:srgbClr val="FF505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482600" y="1473200"/>
            <a:ext cx="2000250" cy="4000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1238250" y="4006850"/>
            <a:ext cx="1289050" cy="4000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062D90-17B8-47C0-81C4-5C5DE51AAAA0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10244" name="圓角矩形 1"/>
          <p:cNvSpPr>
            <a:spLocks noChangeArrowheads="1"/>
          </p:cNvSpPr>
          <p:nvPr/>
        </p:nvSpPr>
        <p:spPr bwMode="auto">
          <a:xfrm>
            <a:off x="792163" y="2486025"/>
            <a:ext cx="7650162" cy="898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en-US" sz="4000" b="0" dirty="0">
                <a:solidFill>
                  <a:schemeClr val="tx2"/>
                </a:solidFill>
              </a:rPr>
              <a:t>四</a:t>
            </a:r>
            <a:r>
              <a:rPr lang="zh-TW" altLang="en-US" sz="4000" b="0" dirty="0" smtClean="0">
                <a:solidFill>
                  <a:schemeClr val="tx2"/>
                </a:solidFill>
              </a:rPr>
              <a:t>、</a:t>
            </a:r>
            <a:r>
              <a:rPr lang="zh-TW" altLang="zh-TW" sz="4000" b="0" dirty="0" smtClean="0">
                <a:solidFill>
                  <a:schemeClr val="tx2"/>
                </a:solidFill>
              </a:rPr>
              <a:t>電控</a:t>
            </a:r>
            <a:r>
              <a:rPr lang="zh-TW" altLang="en-US" sz="4000" b="0" dirty="0" smtClean="0">
                <a:solidFill>
                  <a:schemeClr val="tx2"/>
                </a:solidFill>
              </a:rPr>
              <a:t>系統</a:t>
            </a:r>
            <a:endParaRPr lang="zh-TW" altLang="zh-TW" sz="4000" b="0" dirty="0">
              <a:solidFill>
                <a:schemeClr val="tx2"/>
              </a:solidFill>
            </a:endParaRPr>
          </a:p>
        </p:txBody>
      </p:sp>
      <p:sp>
        <p:nvSpPr>
          <p:cNvPr id="10245" name="文字方塊 6"/>
          <p:cNvSpPr txBox="1">
            <a:spLocks noChangeArrowheads="1"/>
          </p:cNvSpPr>
          <p:nvPr/>
        </p:nvSpPr>
        <p:spPr bwMode="auto">
          <a:xfrm>
            <a:off x="2749550" y="3251200"/>
            <a:ext cx="47259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en-US" b="0" dirty="0" smtClean="0">
                <a:solidFill>
                  <a:srgbClr val="0000CC"/>
                </a:solidFill>
              </a:rPr>
              <a:t>流體動力圖</a:t>
            </a:r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/>
            <a:endParaRPr lang="en-US" altLang="zh-TW" b="0" dirty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en-US" b="0" dirty="0" smtClean="0">
                <a:solidFill>
                  <a:srgbClr val="0000CC"/>
                </a:solidFill>
              </a:rPr>
              <a:t>控制器驅動方塊圖</a:t>
            </a:r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altLang="zh-TW" b="0" dirty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en-US" b="0" dirty="0" smtClean="0">
                <a:solidFill>
                  <a:srgbClr val="0000CC"/>
                </a:solidFill>
              </a:rPr>
              <a:t>人機介面</a:t>
            </a:r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en-US" b="0" dirty="0" smtClean="0">
                <a:solidFill>
                  <a:srgbClr val="0000CC"/>
                </a:solidFill>
              </a:rPr>
              <a:t>功能介紹與蓄壓器應用</a:t>
            </a:r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altLang="zh-TW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流體動力圖</a:t>
            </a: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7C92-FDDB-41E4-BD3C-D3B86AEDCB4C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3900" y="1517650"/>
            <a:ext cx="50349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 bwMode="auto">
          <a:xfrm>
            <a:off x="5994400" y="2228850"/>
            <a:ext cx="800100" cy="6667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2038350" y="3073400"/>
            <a:ext cx="1066800" cy="9779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4127500" y="3117850"/>
            <a:ext cx="622300" cy="1244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2794000" y="2051050"/>
            <a:ext cx="2444750" cy="6667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5372100" y="1517650"/>
            <a:ext cx="844550" cy="6667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11153780">
            <a:off x="6178892" y="1736093"/>
            <a:ext cx="800100" cy="171487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16750" y="1739900"/>
            <a:ext cx="142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/>
              <a:t>壓力傳送器</a:t>
            </a:r>
            <a:r>
              <a:rPr lang="en-US" altLang="zh-TW" sz="1800" dirty="0" smtClean="0"/>
              <a:t>:</a:t>
            </a:r>
            <a:r>
              <a:rPr lang="zh-TW" altLang="en-US" sz="1800" dirty="0" smtClean="0"/>
              <a:t>偵測</a:t>
            </a:r>
            <a:r>
              <a:rPr lang="zh-TW" altLang="zh-TW" sz="1800" dirty="0" smtClean="0"/>
              <a:t>壓力</a:t>
            </a:r>
            <a:endParaRPr lang="zh-TW" altLang="en-US" sz="1800" dirty="0"/>
          </a:p>
        </p:txBody>
      </p:sp>
      <p:sp>
        <p:nvSpPr>
          <p:cNvPr id="14" name="向右箭號 13"/>
          <p:cNvSpPr/>
          <p:nvPr/>
        </p:nvSpPr>
        <p:spPr bwMode="auto">
          <a:xfrm rot="20381207">
            <a:off x="1865436" y="2540195"/>
            <a:ext cx="800100" cy="171487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1500" y="2717800"/>
            <a:ext cx="124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/>
              <a:t>比例閥</a:t>
            </a:r>
            <a:r>
              <a:rPr lang="en-US" altLang="zh-TW" sz="1800" dirty="0" smtClean="0"/>
              <a:t>:</a:t>
            </a:r>
          </a:p>
          <a:p>
            <a:r>
              <a:rPr lang="zh-TW" altLang="en-US" sz="1800" dirty="0" smtClean="0"/>
              <a:t>改變煞車強度</a:t>
            </a:r>
            <a:endParaRPr lang="zh-TW" altLang="en-US" sz="1800" dirty="0"/>
          </a:p>
        </p:txBody>
      </p:sp>
      <p:sp>
        <p:nvSpPr>
          <p:cNvPr id="16" name="向右箭號 15"/>
          <p:cNvSpPr/>
          <p:nvPr/>
        </p:nvSpPr>
        <p:spPr bwMode="auto">
          <a:xfrm rot="16200000">
            <a:off x="3902094" y="4765656"/>
            <a:ext cx="800100" cy="171487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16350" y="5340350"/>
            <a:ext cx="88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/>
              <a:t>蓄壓</a:t>
            </a:r>
            <a:endParaRPr lang="zh-TW" altLang="en-US" sz="1800" dirty="0"/>
          </a:p>
        </p:txBody>
      </p:sp>
      <p:sp>
        <p:nvSpPr>
          <p:cNvPr id="18" name="向右箭號 17"/>
          <p:cNvSpPr/>
          <p:nvPr/>
        </p:nvSpPr>
        <p:spPr bwMode="auto">
          <a:xfrm rot="18350156">
            <a:off x="1364177" y="3984477"/>
            <a:ext cx="800100" cy="171487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4850" y="4451350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/>
              <a:t>油箱</a:t>
            </a:r>
            <a:r>
              <a:rPr lang="en-US" altLang="zh-TW" sz="1800" dirty="0" smtClean="0"/>
              <a:t>:</a:t>
            </a:r>
          </a:p>
          <a:p>
            <a:r>
              <a:rPr lang="zh-TW" altLang="en-US" sz="1800" dirty="0" smtClean="0"/>
              <a:t>儲油</a:t>
            </a:r>
            <a:endParaRPr lang="zh-TW" altLang="en-US" sz="1800" dirty="0"/>
          </a:p>
        </p:txBody>
      </p:sp>
      <p:sp>
        <p:nvSpPr>
          <p:cNvPr id="21" name="矩形 20"/>
          <p:cNvSpPr/>
          <p:nvPr/>
        </p:nvSpPr>
        <p:spPr>
          <a:xfrm>
            <a:off x="7594600" y="3117850"/>
            <a:ext cx="142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/>
              <a:t>齒輪泵</a:t>
            </a:r>
            <a:endParaRPr lang="en-US" altLang="zh-TW" sz="1800" dirty="0" smtClean="0"/>
          </a:p>
          <a:p>
            <a:endParaRPr lang="zh-TW" altLang="en-US" sz="1800" dirty="0"/>
          </a:p>
        </p:txBody>
      </p:sp>
      <p:sp>
        <p:nvSpPr>
          <p:cNvPr id="23" name="向右箭號 22"/>
          <p:cNvSpPr/>
          <p:nvPr/>
        </p:nvSpPr>
        <p:spPr bwMode="auto">
          <a:xfrm rot="13003129">
            <a:off x="6855288" y="2806622"/>
            <a:ext cx="800100" cy="171487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0" grpId="0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控制器驅動方塊圖</a:t>
            </a:r>
            <a:br>
              <a:rPr lang="zh-TW" altLang="en-US" smtClean="0"/>
            </a:br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F22E5-FD23-4F5D-B74D-A7991D00927E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5" name="流程圖: 替代處理程序 4"/>
          <p:cNvSpPr/>
          <p:nvPr/>
        </p:nvSpPr>
        <p:spPr bwMode="auto">
          <a:xfrm>
            <a:off x="3060700" y="1873250"/>
            <a:ext cx="1422400" cy="1066800"/>
          </a:xfrm>
          <a:prstGeom prst="flowChartAlternateProcess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標楷體" pitchFamily="65" charset="-120"/>
              </a:rPr>
              <a:t>PLC</a:t>
            </a:r>
            <a:endParaRPr kumimoji="1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流程圖: 替代處理程序 6"/>
          <p:cNvSpPr/>
          <p:nvPr/>
        </p:nvSpPr>
        <p:spPr bwMode="auto">
          <a:xfrm>
            <a:off x="5816600" y="3695700"/>
            <a:ext cx="1511300" cy="97790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電液比例控制閥</a:t>
            </a:r>
          </a:p>
        </p:txBody>
      </p:sp>
      <p:sp>
        <p:nvSpPr>
          <p:cNvPr id="8" name="流程圖: 替代處理程序 7"/>
          <p:cNvSpPr/>
          <p:nvPr/>
        </p:nvSpPr>
        <p:spPr bwMode="auto">
          <a:xfrm>
            <a:off x="5549900" y="1828800"/>
            <a:ext cx="1555750" cy="53340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電磁閥</a:t>
            </a:r>
          </a:p>
        </p:txBody>
      </p:sp>
      <p:sp>
        <p:nvSpPr>
          <p:cNvPr id="9" name="流程圖: 替代處理程序 8"/>
          <p:cNvSpPr/>
          <p:nvPr/>
        </p:nvSpPr>
        <p:spPr bwMode="auto">
          <a:xfrm>
            <a:off x="349250" y="2095500"/>
            <a:ext cx="1555750" cy="844550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人機介面</a:t>
            </a:r>
          </a:p>
        </p:txBody>
      </p:sp>
      <p:sp>
        <p:nvSpPr>
          <p:cNvPr id="10" name="流程圖: 替代處理程序 9"/>
          <p:cNvSpPr/>
          <p:nvPr/>
        </p:nvSpPr>
        <p:spPr bwMode="auto">
          <a:xfrm>
            <a:off x="1949450" y="5473700"/>
            <a:ext cx="1866900" cy="622300"/>
          </a:xfrm>
          <a:prstGeom prst="flowChartAlternateProcess">
            <a:avLst/>
          </a:prstGeom>
          <a:solidFill>
            <a:srgbClr val="F16B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壓力感測器</a:t>
            </a:r>
          </a:p>
        </p:txBody>
      </p:sp>
      <p:sp>
        <p:nvSpPr>
          <p:cNvPr id="16" name="向右箭號 15"/>
          <p:cNvSpPr/>
          <p:nvPr/>
        </p:nvSpPr>
        <p:spPr bwMode="auto">
          <a:xfrm>
            <a:off x="4572000" y="4051300"/>
            <a:ext cx="1095642" cy="186263"/>
          </a:xfrm>
          <a:prstGeom prst="rightArrow">
            <a:avLst>
              <a:gd name="adj1" fmla="val 50000"/>
              <a:gd name="adj2" fmla="val 9285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向右箭號 16"/>
          <p:cNvSpPr/>
          <p:nvPr/>
        </p:nvSpPr>
        <p:spPr bwMode="auto">
          <a:xfrm rot="16200000">
            <a:off x="3141903" y="4992447"/>
            <a:ext cx="537528" cy="166533"/>
          </a:xfrm>
          <a:prstGeom prst="rightArrow">
            <a:avLst>
              <a:gd name="adj1" fmla="val 50000"/>
              <a:gd name="adj2" fmla="val 9285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左-右雙向箭號 17"/>
          <p:cNvSpPr/>
          <p:nvPr/>
        </p:nvSpPr>
        <p:spPr bwMode="auto">
          <a:xfrm>
            <a:off x="1993900" y="2317750"/>
            <a:ext cx="977900" cy="222250"/>
          </a:xfrm>
          <a:prstGeom prst="left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流程圖: 替代處理程序 18"/>
          <p:cNvSpPr/>
          <p:nvPr/>
        </p:nvSpPr>
        <p:spPr bwMode="auto">
          <a:xfrm>
            <a:off x="3994150" y="5473700"/>
            <a:ext cx="1866900" cy="577850"/>
          </a:xfrm>
          <a:prstGeom prst="flowChartAlternateProcess">
            <a:avLst/>
          </a:prstGeom>
          <a:solidFill>
            <a:srgbClr val="F16B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溫度感測器</a:t>
            </a:r>
          </a:p>
        </p:txBody>
      </p:sp>
      <p:sp>
        <p:nvSpPr>
          <p:cNvPr id="23" name="流程圖: 替代處理程序 22"/>
          <p:cNvSpPr/>
          <p:nvPr/>
        </p:nvSpPr>
        <p:spPr bwMode="auto">
          <a:xfrm>
            <a:off x="5549900" y="2495550"/>
            <a:ext cx="1200150" cy="53340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馬達</a:t>
            </a:r>
          </a:p>
        </p:txBody>
      </p:sp>
      <p:sp>
        <p:nvSpPr>
          <p:cNvPr id="24" name="向右箭號 23"/>
          <p:cNvSpPr/>
          <p:nvPr/>
        </p:nvSpPr>
        <p:spPr bwMode="auto">
          <a:xfrm>
            <a:off x="6838950" y="2673350"/>
            <a:ext cx="577850" cy="177800"/>
          </a:xfrm>
          <a:prstGeom prst="rightArrow">
            <a:avLst>
              <a:gd name="adj1" fmla="val 50000"/>
              <a:gd name="adj2" fmla="val 9285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" name="流程圖: 替代處理程序 24"/>
          <p:cNvSpPr/>
          <p:nvPr/>
        </p:nvSpPr>
        <p:spPr bwMode="auto">
          <a:xfrm>
            <a:off x="7505700" y="2495550"/>
            <a:ext cx="1155700" cy="53340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齒輪泵</a:t>
            </a:r>
          </a:p>
        </p:txBody>
      </p:sp>
      <p:sp>
        <p:nvSpPr>
          <p:cNvPr id="21" name="流程圖: 替代處理程序 20"/>
          <p:cNvSpPr/>
          <p:nvPr/>
        </p:nvSpPr>
        <p:spPr bwMode="auto">
          <a:xfrm>
            <a:off x="3060700" y="3606800"/>
            <a:ext cx="1422400" cy="1066800"/>
          </a:xfrm>
          <a:prstGeom prst="flowChartAlternateProcess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/>
                </a:solidFill>
              </a:rPr>
              <a:t>A/D D/A</a:t>
            </a:r>
            <a:r>
              <a:rPr lang="zh-TW" altLang="en-US" dirty="0" smtClean="0">
                <a:solidFill>
                  <a:schemeClr val="bg1"/>
                </a:solidFill>
              </a:rPr>
              <a:t>轉換</a:t>
            </a:r>
            <a:endParaRPr kumimoji="1" lang="zh-TW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6" name="左-右雙向箭號 25"/>
          <p:cNvSpPr/>
          <p:nvPr/>
        </p:nvSpPr>
        <p:spPr bwMode="auto">
          <a:xfrm rot="5400000">
            <a:off x="3505200" y="3162300"/>
            <a:ext cx="600075" cy="244475"/>
          </a:xfrm>
          <a:prstGeom prst="left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7" name="向右箭號 26"/>
          <p:cNvSpPr/>
          <p:nvPr/>
        </p:nvSpPr>
        <p:spPr bwMode="auto">
          <a:xfrm>
            <a:off x="4616451" y="2584450"/>
            <a:ext cx="800100" cy="171487"/>
          </a:xfrm>
          <a:prstGeom prst="rightArrow">
            <a:avLst>
              <a:gd name="adj1" fmla="val 50000"/>
              <a:gd name="adj2" fmla="val 9285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" name="向右箭號 27"/>
          <p:cNvSpPr/>
          <p:nvPr/>
        </p:nvSpPr>
        <p:spPr bwMode="auto">
          <a:xfrm>
            <a:off x="4616450" y="2051050"/>
            <a:ext cx="800100" cy="171487"/>
          </a:xfrm>
          <a:prstGeom prst="rightArrow">
            <a:avLst>
              <a:gd name="adj1" fmla="val 50000"/>
              <a:gd name="adj2" fmla="val 9285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0" name="向右箭號 29"/>
          <p:cNvSpPr/>
          <p:nvPr/>
        </p:nvSpPr>
        <p:spPr bwMode="auto">
          <a:xfrm rot="16200000">
            <a:off x="3942003" y="4992447"/>
            <a:ext cx="537528" cy="166533"/>
          </a:xfrm>
          <a:prstGeom prst="rightArrow">
            <a:avLst>
              <a:gd name="adj1" fmla="val 50000"/>
              <a:gd name="adj2" fmla="val 9285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49800" y="3695700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D/A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05200" y="4895850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A/D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人機介面</a:t>
            </a:r>
            <a:br>
              <a:rPr lang="zh-TW" altLang="en-US" dirty="0" smtClean="0"/>
            </a:br>
            <a:endParaRPr lang="zh-TW" altLang="en-US" dirty="0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F22E5-FD23-4F5D-B74D-A7991D00927E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pic>
        <p:nvPicPr>
          <p:cNvPr id="29" name="圖片 28"/>
          <p:cNvPicPr/>
          <p:nvPr/>
        </p:nvPicPr>
        <p:blipFill>
          <a:blip r:embed="rId2" cstate="print"/>
          <a:srcRect l="21636" t="14822" r="22011" b="9420"/>
          <a:stretch>
            <a:fillRect/>
          </a:stretch>
        </p:blipFill>
        <p:spPr bwMode="auto">
          <a:xfrm>
            <a:off x="3416300" y="3384550"/>
            <a:ext cx="29781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圖片 32"/>
          <p:cNvPicPr/>
          <p:nvPr/>
        </p:nvPicPr>
        <p:blipFill>
          <a:blip r:embed="rId3" cstate="print"/>
          <a:srcRect l="22208" t="13479" r="24009" b="23830"/>
          <a:stretch>
            <a:fillRect/>
          </a:stretch>
        </p:blipFill>
        <p:spPr bwMode="auto">
          <a:xfrm>
            <a:off x="5905500" y="1250950"/>
            <a:ext cx="3022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圖片 33"/>
          <p:cNvPicPr/>
          <p:nvPr/>
        </p:nvPicPr>
        <p:blipFill>
          <a:blip r:embed="rId4" cstate="print"/>
          <a:srcRect l="21474" t="15122" r="22905" b="24550"/>
          <a:stretch>
            <a:fillRect/>
          </a:stretch>
        </p:blipFill>
        <p:spPr bwMode="auto">
          <a:xfrm>
            <a:off x="2393950" y="1295400"/>
            <a:ext cx="2844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圖片 35"/>
          <p:cNvPicPr/>
          <p:nvPr/>
        </p:nvPicPr>
        <p:blipFill>
          <a:blip r:embed="rId5" cstate="print"/>
          <a:srcRect l="21456" t="14118" r="21237" b="19992"/>
          <a:stretch>
            <a:fillRect/>
          </a:stretch>
        </p:blipFill>
        <p:spPr bwMode="auto">
          <a:xfrm>
            <a:off x="171450" y="3295650"/>
            <a:ext cx="2578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向右箭號 36"/>
          <p:cNvSpPr/>
          <p:nvPr/>
        </p:nvSpPr>
        <p:spPr bwMode="auto">
          <a:xfrm rot="19047844">
            <a:off x="5449787" y="3257861"/>
            <a:ext cx="877554" cy="176908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8" name="向右箭號 37"/>
          <p:cNvSpPr/>
          <p:nvPr/>
        </p:nvSpPr>
        <p:spPr bwMode="auto">
          <a:xfrm rot="10800000">
            <a:off x="2571750" y="4318000"/>
            <a:ext cx="1162265" cy="179858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" name="向右箭號 38"/>
          <p:cNvSpPr/>
          <p:nvPr/>
        </p:nvSpPr>
        <p:spPr bwMode="auto">
          <a:xfrm rot="14030317">
            <a:off x="3541976" y="3268716"/>
            <a:ext cx="784969" cy="159336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77000" y="33401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000" dirty="0" smtClean="0">
                <a:solidFill>
                  <a:srgbClr val="002060"/>
                </a:solidFill>
                <a:latin typeface="+mn-ea"/>
              </a:rPr>
              <a:t>一般控制</a:t>
            </a:r>
            <a:r>
              <a:rPr lang="en-US" altLang="zh-TW" sz="2000" dirty="0" smtClean="0">
                <a:solidFill>
                  <a:srgbClr val="002060"/>
                </a:solidFill>
                <a:latin typeface="+mn-ea"/>
              </a:rPr>
              <a:t>:</a:t>
            </a:r>
          </a:p>
          <a:p>
            <a:pPr eaLnBrk="1" hangingPunct="1">
              <a:defRPr/>
            </a:pPr>
            <a:r>
              <a:rPr lang="zh-TW" altLang="en-US" sz="2000" b="0" dirty="0" smtClean="0">
                <a:latin typeface="+mn-ea"/>
              </a:rPr>
              <a:t>控制煞車強度與壓力監控</a:t>
            </a:r>
            <a:r>
              <a:rPr lang="en-US" altLang="zh-TW" sz="2000" b="0" dirty="0" smtClean="0">
                <a:latin typeface="+mn-ea"/>
              </a:rPr>
              <a:t>.</a:t>
            </a:r>
            <a:r>
              <a:rPr lang="zh-TW" altLang="en-US" sz="2000" b="0" dirty="0" smtClean="0">
                <a:latin typeface="+mn-ea"/>
              </a:rPr>
              <a:t>功能操作</a:t>
            </a:r>
            <a:endParaRPr lang="en-US" altLang="zh-TW" sz="2000" b="0" dirty="0" smtClean="0"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15900" y="51181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000" dirty="0" smtClean="0">
                <a:solidFill>
                  <a:srgbClr val="002060"/>
                </a:solidFill>
                <a:latin typeface="+mn-ea"/>
              </a:rPr>
              <a:t>歷史資料</a:t>
            </a:r>
            <a:r>
              <a:rPr lang="en-US" altLang="zh-TW" sz="2000" b="0" dirty="0" smtClean="0">
                <a:latin typeface="+mn-ea"/>
              </a:rPr>
              <a:t>:</a:t>
            </a:r>
          </a:p>
          <a:p>
            <a:pPr eaLnBrk="1" hangingPunct="1">
              <a:defRPr/>
            </a:pPr>
            <a:r>
              <a:rPr lang="zh-TW" altLang="en-US" sz="2000" b="0" dirty="0" smtClean="0">
                <a:latin typeface="+mn-ea"/>
              </a:rPr>
              <a:t>觀看歷史管內壓力</a:t>
            </a:r>
            <a:endParaRPr lang="en-US" altLang="zh-TW" sz="2000" b="0" dirty="0" smtClean="0">
              <a:latin typeface="+mn-ea"/>
            </a:endParaRPr>
          </a:p>
          <a:p>
            <a:pPr eaLnBrk="1" hangingPunct="1">
              <a:defRPr/>
            </a:pPr>
            <a:endParaRPr lang="en-US" altLang="zh-TW" sz="2000" b="0" dirty="0" smtClean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1562100"/>
            <a:ext cx="2349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000" dirty="0" smtClean="0">
                <a:solidFill>
                  <a:srgbClr val="002060"/>
                </a:solidFill>
                <a:latin typeface="+mn-ea"/>
              </a:rPr>
              <a:t>流程模式</a:t>
            </a:r>
            <a:r>
              <a:rPr lang="en-US" altLang="zh-TW" sz="2000" dirty="0" smtClean="0">
                <a:solidFill>
                  <a:srgbClr val="002060"/>
                </a:solidFill>
                <a:latin typeface="+mn-ea"/>
              </a:rPr>
              <a:t>:</a:t>
            </a:r>
          </a:p>
          <a:p>
            <a:pPr eaLnBrk="1" hangingPunct="1">
              <a:defRPr/>
            </a:pPr>
            <a:r>
              <a:rPr lang="zh-TW" altLang="en-US" sz="2000" b="0" dirty="0" smtClean="0">
                <a:latin typeface="+mn-ea"/>
              </a:rPr>
              <a:t>可監控管內油的流向與功能操作</a:t>
            </a:r>
            <a:endParaRPr lang="en-US" altLang="zh-TW" sz="2000" b="0" dirty="0" smtClean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3030" b="31335"/>
          <a:stretch>
            <a:fillRect/>
          </a:stretch>
        </p:blipFill>
        <p:spPr bwMode="auto">
          <a:xfrm>
            <a:off x="4394200" y="3606800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功能簡介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7C92-FDDB-41E4-BD3C-D3B86AEDCB4C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304800" y="1473200"/>
            <a:ext cx="5334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+mn-ea"/>
                <a:ea typeface="+mn-ea"/>
              </a:rPr>
              <a:t>模式一</a:t>
            </a:r>
            <a:r>
              <a:rPr lang="en-US" altLang="zh-TW" dirty="0" smtClean="0">
                <a:solidFill>
                  <a:srgbClr val="0000CC"/>
                </a:solidFill>
                <a:latin typeface="+mn-ea"/>
                <a:ea typeface="+mn-ea"/>
              </a:rPr>
              <a:t>:</a:t>
            </a:r>
            <a:r>
              <a:rPr lang="zh-TW" altLang="en-US" dirty="0" smtClean="0">
                <a:solidFill>
                  <a:srgbClr val="0000CC"/>
                </a:solidFill>
                <a:latin typeface="+mn-ea"/>
                <a:ea typeface="+mn-ea"/>
              </a:rPr>
              <a:t> 油路正常循環</a:t>
            </a:r>
            <a:endParaRPr lang="en-US" altLang="zh-TW" dirty="0" smtClean="0">
              <a:solidFill>
                <a:srgbClr val="0000CC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此時 </a:t>
            </a:r>
            <a:r>
              <a:rPr lang="zh-TW" altLang="en-US" b="0" u="sng" dirty="0" smtClean="0">
                <a:latin typeface="+mn-ea"/>
                <a:ea typeface="+mn-ea"/>
              </a:rPr>
              <a:t>電磁閥</a:t>
            </a:r>
            <a:r>
              <a:rPr lang="en-US" altLang="zh-TW" u="sng" dirty="0" smtClean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zh-TW" altLang="en-US" b="0" u="sng" dirty="0" smtClean="0">
                <a:latin typeface="+mn-ea"/>
                <a:ea typeface="+mn-ea"/>
              </a:rPr>
              <a:t>與</a:t>
            </a:r>
            <a:r>
              <a:rPr lang="en-US" altLang="zh-TW" u="sng" dirty="0" smtClean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zh-TW" altLang="en-US" b="0" dirty="0" smtClean="0">
                <a:latin typeface="+mn-ea"/>
                <a:ea typeface="+mn-ea"/>
              </a:rPr>
              <a:t> 將會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  <a:ea typeface="+mn-ea"/>
              </a:rPr>
              <a:t>ON</a:t>
            </a: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    </a:t>
            </a:r>
            <a:r>
              <a:rPr lang="zh-TW" altLang="en-US" b="0" u="sng" dirty="0" smtClean="0">
                <a:latin typeface="+mn-ea"/>
              </a:rPr>
              <a:t>電磁閥</a:t>
            </a:r>
            <a:r>
              <a:rPr lang="en-US" altLang="zh-TW" b="0" u="sng" dirty="0" smtClean="0">
                <a:latin typeface="+mn-ea"/>
              </a:rPr>
              <a:t>5</a:t>
            </a:r>
            <a:r>
              <a:rPr lang="zh-TW" altLang="en-US" b="0" u="sng" dirty="0" smtClean="0">
                <a:latin typeface="+mn-ea"/>
              </a:rPr>
              <a:t>與</a:t>
            </a:r>
            <a:r>
              <a:rPr lang="en-US" altLang="zh-TW" b="0" u="sng" dirty="0" smtClean="0">
                <a:latin typeface="+mn-ea"/>
              </a:rPr>
              <a:t>6</a:t>
            </a:r>
            <a:r>
              <a:rPr lang="zh-TW" altLang="en-US" b="0" u="sng" dirty="0" smtClean="0">
                <a:latin typeface="+mn-ea"/>
              </a:rPr>
              <a:t> </a:t>
            </a:r>
            <a:r>
              <a:rPr lang="zh-TW" altLang="en-US" b="0" dirty="0" smtClean="0">
                <a:latin typeface="+mn-ea"/>
                <a:ea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  <a:ea typeface="+mn-ea"/>
              </a:rPr>
              <a:t>OFF</a:t>
            </a:r>
            <a:r>
              <a:rPr lang="zh-TW" altLang="en-US" dirty="0" smtClean="0">
                <a:latin typeface="+mn-ea"/>
                <a:ea typeface="+mn-ea"/>
              </a:rPr>
              <a:t> </a:t>
            </a:r>
            <a:endParaRPr lang="en-US" altLang="zh-TW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</a:rPr>
              <a:t>此模式讓液壓油循環</a:t>
            </a:r>
            <a:r>
              <a:rPr lang="en-US" altLang="zh-TW" b="0" dirty="0" smtClean="0">
                <a:latin typeface="+mn-ea"/>
              </a:rPr>
              <a:t>,</a:t>
            </a:r>
            <a:r>
              <a:rPr lang="zh-TW" altLang="en-US" b="0" dirty="0" smtClean="0">
                <a:latin typeface="+mn-ea"/>
              </a:rPr>
              <a:t>來煞車前做準備 </a:t>
            </a:r>
            <a:endParaRPr lang="en-US" altLang="zh-TW" b="0" dirty="0" smtClean="0">
              <a:latin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b="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功能簡介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7C92-FDDB-41E4-BD3C-D3B86AEDCB4C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304800" y="1473200"/>
            <a:ext cx="53340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+mn-ea"/>
              </a:rPr>
              <a:t>模式二</a:t>
            </a:r>
            <a:r>
              <a:rPr lang="en-US" altLang="zh-TW" dirty="0" smtClean="0">
                <a:solidFill>
                  <a:srgbClr val="0000CC"/>
                </a:solidFill>
                <a:latin typeface="+mn-ea"/>
                <a:ea typeface="+mn-ea"/>
              </a:rPr>
              <a:t>:</a:t>
            </a:r>
            <a:r>
              <a:rPr lang="zh-TW" altLang="en-US" dirty="0" smtClean="0">
                <a:solidFill>
                  <a:srgbClr val="0000CC"/>
                </a:solidFill>
                <a:latin typeface="+mn-ea"/>
                <a:ea typeface="+mn-ea"/>
              </a:rPr>
              <a:t> 煞車模式</a:t>
            </a:r>
            <a:endParaRPr lang="en-US" altLang="zh-TW" dirty="0" smtClean="0">
              <a:solidFill>
                <a:srgbClr val="0000CC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透過人機介面啟動煞車</a:t>
            </a:r>
            <a:r>
              <a:rPr lang="en-US" altLang="zh-TW" b="0" dirty="0" smtClean="0">
                <a:latin typeface="+mn-ea"/>
                <a:ea typeface="+mn-ea"/>
              </a:rPr>
              <a:t>(</a:t>
            </a:r>
            <a:r>
              <a:rPr lang="zh-TW" altLang="en-US" b="0" dirty="0" smtClean="0">
                <a:latin typeface="+mn-ea"/>
                <a:ea typeface="+mn-ea"/>
              </a:rPr>
              <a:t>強</a:t>
            </a:r>
            <a:r>
              <a:rPr lang="en-US" altLang="zh-TW" b="0" dirty="0" smtClean="0">
                <a:latin typeface="+mn-ea"/>
                <a:ea typeface="+mn-ea"/>
              </a:rPr>
              <a:t>,</a:t>
            </a:r>
            <a:r>
              <a:rPr lang="zh-TW" altLang="en-US" b="0" dirty="0" smtClean="0">
                <a:latin typeface="+mn-ea"/>
                <a:ea typeface="+mn-ea"/>
              </a:rPr>
              <a:t>中</a:t>
            </a:r>
            <a:r>
              <a:rPr lang="en-US" altLang="zh-TW" b="0" dirty="0" smtClean="0">
                <a:latin typeface="+mn-ea"/>
                <a:ea typeface="+mn-ea"/>
              </a:rPr>
              <a:t>,</a:t>
            </a:r>
            <a:r>
              <a:rPr lang="zh-TW" altLang="en-US" b="0" dirty="0" smtClean="0">
                <a:latin typeface="+mn-ea"/>
                <a:ea typeface="+mn-ea"/>
              </a:rPr>
              <a:t>弱</a:t>
            </a:r>
            <a:r>
              <a:rPr lang="en-US" altLang="zh-TW" b="0" dirty="0" smtClean="0">
                <a:latin typeface="+mn-ea"/>
                <a:ea typeface="+mn-ea"/>
              </a:rPr>
              <a:t>)</a:t>
            </a: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也可改變煞車的力道百分比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b="0" dirty="0" smtClean="0">
              <a:latin typeface="+mn-ea"/>
              <a:ea typeface="+mn-ea"/>
            </a:endParaRPr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 l="24684" t="19127" r="25183" b="27784"/>
          <a:stretch>
            <a:fillRect/>
          </a:stretch>
        </p:blipFill>
        <p:spPr bwMode="auto">
          <a:xfrm>
            <a:off x="393700" y="4006850"/>
            <a:ext cx="3600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349250" y="5562600"/>
            <a:ext cx="1555750" cy="6223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1993900" y="5562600"/>
            <a:ext cx="1022350" cy="6223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向下箭號 11"/>
          <p:cNvSpPr/>
          <p:nvPr/>
        </p:nvSpPr>
        <p:spPr bwMode="auto">
          <a:xfrm rot="16200000">
            <a:off x="3971925" y="4829175"/>
            <a:ext cx="177800" cy="191135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3" cstate="print"/>
          <a:srcRect l="23845" t="18611" r="24726" b="27475"/>
          <a:stretch>
            <a:fillRect/>
          </a:stretch>
        </p:blipFill>
        <p:spPr bwMode="auto">
          <a:xfrm>
            <a:off x="5149850" y="4718050"/>
            <a:ext cx="2711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81" b="24517"/>
          <a:stretch>
            <a:fillRect/>
          </a:stretch>
        </p:blipFill>
        <p:spPr bwMode="auto">
          <a:xfrm>
            <a:off x="4616450" y="1250950"/>
            <a:ext cx="4305300" cy="277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功能簡介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7C92-FDDB-41E4-BD3C-D3B86AEDCB4C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304800" y="1473200"/>
            <a:ext cx="5334000" cy="8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+mn-ea"/>
              </a:rPr>
              <a:t>模式三</a:t>
            </a:r>
            <a:r>
              <a:rPr lang="en-US" altLang="zh-TW" dirty="0" smtClean="0">
                <a:solidFill>
                  <a:srgbClr val="0000CC"/>
                </a:solidFill>
                <a:latin typeface="+mn-ea"/>
                <a:ea typeface="+mn-ea"/>
              </a:rPr>
              <a:t>:</a:t>
            </a:r>
            <a:r>
              <a:rPr lang="zh-TW" altLang="en-US" dirty="0" smtClean="0">
                <a:solidFill>
                  <a:srgbClr val="0000CC"/>
                </a:solidFill>
                <a:latin typeface="+mn-ea"/>
                <a:ea typeface="+mn-ea"/>
              </a:rPr>
              <a:t> 減少熱損</a:t>
            </a:r>
            <a:endParaRPr lang="en-US" altLang="zh-TW" dirty="0" smtClean="0">
              <a:solidFill>
                <a:srgbClr val="0000CC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</a:rPr>
              <a:t>此模式是為了減少油在管內</a:t>
            </a:r>
            <a:endParaRPr lang="en-US" altLang="zh-TW" b="0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</a:rPr>
              <a:t>流動的時間以防止油溫過高而變質</a:t>
            </a:r>
            <a:endParaRPr lang="en-US" altLang="zh-TW" b="0" dirty="0" smtClean="0">
              <a:latin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此時 </a:t>
            </a:r>
            <a:r>
              <a:rPr lang="zh-TW" altLang="en-US" b="0" u="sng" dirty="0" smtClean="0">
                <a:latin typeface="+mn-ea"/>
                <a:ea typeface="+mn-ea"/>
              </a:rPr>
              <a:t>電磁閥</a:t>
            </a:r>
            <a:r>
              <a:rPr lang="en-US" altLang="zh-TW" u="sng" dirty="0" smtClean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  <a:ea typeface="+mn-ea"/>
              </a:rPr>
              <a:t>與</a:t>
            </a:r>
            <a:r>
              <a:rPr lang="en-US" altLang="zh-TW" u="sng" dirty="0" smtClean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zh-TW" altLang="en-US" b="0" dirty="0" smtClean="0">
                <a:latin typeface="+mn-ea"/>
                <a:ea typeface="+mn-ea"/>
              </a:rPr>
              <a:t> 將會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  <a:ea typeface="+mn-ea"/>
              </a:rPr>
              <a:t>ON</a:t>
            </a: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    </a:t>
            </a:r>
            <a:r>
              <a:rPr lang="zh-TW" altLang="en-US" b="0" u="sng" dirty="0" smtClean="0">
                <a:latin typeface="+mn-ea"/>
              </a:rPr>
              <a:t>電磁閥</a:t>
            </a:r>
            <a:r>
              <a:rPr lang="en-US" altLang="zh-TW" u="sng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</a:rPr>
              <a:t>與</a:t>
            </a:r>
            <a:r>
              <a:rPr lang="en-US" altLang="zh-TW" u="sng" dirty="0" smtClean="0">
                <a:solidFill>
                  <a:srgbClr val="FF0000"/>
                </a:solidFill>
                <a:latin typeface="+mn-ea"/>
              </a:rPr>
              <a:t>8</a:t>
            </a:r>
            <a:r>
              <a:rPr lang="zh-TW" altLang="en-US" dirty="0" smtClean="0">
                <a:latin typeface="+mn-ea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  <a:ea typeface="+mn-ea"/>
              </a:rPr>
              <a:t>OFF</a:t>
            </a:r>
            <a:r>
              <a:rPr lang="zh-TW" altLang="en-US" dirty="0" smtClean="0">
                <a:latin typeface="+mn-ea"/>
                <a:ea typeface="+mn-ea"/>
              </a:rPr>
              <a:t> </a:t>
            </a:r>
            <a:endParaRPr lang="en-US" altLang="zh-TW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因此油路無法循環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solidFill>
                  <a:srgbClr val="FF0000"/>
                </a:solidFill>
                <a:latin typeface="+mn-ea"/>
                <a:ea typeface="+mn-ea"/>
              </a:rPr>
              <a:t>管線內所有的油只會回到油槽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b="0" dirty="0" smtClean="0">
              <a:latin typeface="+mn-ea"/>
              <a:ea typeface="+mn-ea"/>
            </a:endParaRPr>
          </a:p>
        </p:txBody>
      </p:sp>
      <p:pic>
        <p:nvPicPr>
          <p:cNvPr id="6" name="圖片 5"/>
          <p:cNvPicPr/>
          <p:nvPr/>
        </p:nvPicPr>
        <p:blipFill>
          <a:blip r:embed="rId3" cstate="print"/>
          <a:srcRect l="22208" t="13479" r="24009" b="23830"/>
          <a:stretch>
            <a:fillRect/>
          </a:stretch>
        </p:blipFill>
        <p:spPr bwMode="auto">
          <a:xfrm>
            <a:off x="5238750" y="3962400"/>
            <a:ext cx="3378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 bwMode="auto">
          <a:xfrm>
            <a:off x="5994400" y="4673600"/>
            <a:ext cx="444500" cy="8001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大綱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 bwMode="auto">
          <a:xfrm>
            <a:off x="1150938" y="1493838"/>
            <a:ext cx="7239000" cy="50022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標楷體" pitchFamily="65" charset="-120"/>
              <a:buAutoNum type="ea1ChtPeriod"/>
            </a:pPr>
            <a:r>
              <a:rPr lang="zh-TW" altLang="en-US" b="1" dirty="0" smtClean="0"/>
              <a:t>緒論</a:t>
            </a: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r>
              <a:rPr lang="zh-TW" altLang="en-US" b="1" dirty="0" smtClean="0"/>
              <a:t>動機</a:t>
            </a: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r>
              <a:rPr lang="zh-TW" altLang="en-US" b="1" dirty="0" smtClean="0"/>
              <a:t>煞車原理</a:t>
            </a: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r>
              <a:rPr lang="zh-TW" altLang="en-US" b="1" dirty="0" smtClean="0"/>
              <a:t>電控系統</a:t>
            </a: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r>
              <a:rPr lang="zh-TW" altLang="en-US" b="1" dirty="0" smtClean="0"/>
              <a:t>液壓煞車整體系統</a:t>
            </a: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endParaRPr lang="en-US" altLang="zh-TW" b="1" dirty="0" smtClean="0"/>
          </a:p>
          <a:p>
            <a:pPr marL="457200" indent="-457200">
              <a:buFont typeface="標楷體" pitchFamily="65" charset="-120"/>
              <a:buAutoNum type="ea1ChtPeriod"/>
            </a:pPr>
            <a:r>
              <a:rPr lang="zh-TW" altLang="en-US" b="1" dirty="0" smtClean="0"/>
              <a:t>結論與未來展望</a:t>
            </a:r>
          </a:p>
        </p:txBody>
      </p:sp>
      <p:sp>
        <p:nvSpPr>
          <p:cNvPr id="30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E0097A-401D-4CD7-BDBA-2E71476912B4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pic>
        <p:nvPicPr>
          <p:cNvPr id="5" name="圖片 4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2317750"/>
            <a:ext cx="2857500" cy="2771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708" t="6635" r="-1574" b="28120"/>
          <a:stretch>
            <a:fillRect/>
          </a:stretch>
        </p:blipFill>
        <p:spPr bwMode="auto">
          <a:xfrm>
            <a:off x="4572000" y="1295400"/>
            <a:ext cx="44005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功能簡介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7C92-FDDB-41E4-BD3C-D3B86AEDCB4C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304800" y="1473200"/>
            <a:ext cx="4533900" cy="8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+mn-ea"/>
              </a:rPr>
              <a:t>模式四</a:t>
            </a:r>
            <a:r>
              <a:rPr lang="en-US" altLang="zh-TW" dirty="0" smtClean="0">
                <a:solidFill>
                  <a:srgbClr val="0000CC"/>
                </a:solidFill>
                <a:latin typeface="+mn-ea"/>
                <a:ea typeface="+mn-ea"/>
              </a:rPr>
              <a:t>:</a:t>
            </a:r>
            <a:r>
              <a:rPr lang="zh-TW" altLang="en-US" dirty="0" smtClean="0">
                <a:solidFill>
                  <a:srgbClr val="0000CC"/>
                </a:solidFill>
                <a:latin typeface="+mn-ea"/>
                <a:ea typeface="+mn-ea"/>
              </a:rPr>
              <a:t>蓄壓</a:t>
            </a:r>
            <a:endParaRPr lang="en-US" altLang="zh-TW" dirty="0" smtClean="0">
              <a:solidFill>
                <a:srgbClr val="0000CC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在人機上選取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蓄壓</a:t>
            </a:r>
            <a:r>
              <a:rPr lang="zh-TW" altLang="en-US" b="0" dirty="0" smtClean="0">
                <a:latin typeface="+mn-ea"/>
                <a:ea typeface="+mn-ea"/>
              </a:rPr>
              <a:t>的功能</a:t>
            </a:r>
            <a:endParaRPr lang="en-US" altLang="zh-TW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u="sng" dirty="0" smtClean="0">
                <a:latin typeface="+mn-ea"/>
                <a:ea typeface="+mn-ea"/>
              </a:rPr>
              <a:t>電磁閥</a:t>
            </a:r>
            <a:r>
              <a:rPr lang="en-US" altLang="zh-TW" b="0" u="sng" dirty="0" smtClean="0">
                <a:latin typeface="+mn-ea"/>
                <a:ea typeface="+mn-ea"/>
              </a:rPr>
              <a:t>5</a:t>
            </a:r>
            <a:r>
              <a:rPr lang="zh-TW" altLang="en-US" b="0" u="sng" dirty="0" smtClean="0">
                <a:latin typeface="+mn-ea"/>
                <a:ea typeface="+mn-ea"/>
              </a:rPr>
              <a:t>與</a:t>
            </a:r>
            <a:r>
              <a:rPr lang="en-US" altLang="zh-TW" b="0" u="sng" dirty="0" smtClean="0">
                <a:latin typeface="+mn-ea"/>
              </a:rPr>
              <a:t>9</a:t>
            </a:r>
            <a:r>
              <a:rPr lang="zh-TW" altLang="en-US" b="0" u="sng" dirty="0" smtClean="0">
                <a:latin typeface="+mn-ea"/>
              </a:rPr>
              <a:t> </a:t>
            </a:r>
            <a:r>
              <a:rPr lang="zh-TW" altLang="en-US" b="0" dirty="0" smtClean="0">
                <a:latin typeface="+mn-ea"/>
                <a:ea typeface="+mn-ea"/>
              </a:rPr>
              <a:t>將會</a:t>
            </a:r>
            <a:r>
              <a:rPr lang="en-US" altLang="zh-TW" b="0" dirty="0" smtClean="0">
                <a:solidFill>
                  <a:srgbClr val="FF0000"/>
                </a:solidFill>
                <a:latin typeface="+mn-ea"/>
                <a:ea typeface="+mn-ea"/>
              </a:rPr>
              <a:t>OFF</a:t>
            </a:r>
            <a:r>
              <a:rPr lang="zh-TW" altLang="en-US" b="0" dirty="0" smtClean="0">
                <a:latin typeface="+mn-ea"/>
                <a:ea typeface="+mn-ea"/>
              </a:rPr>
              <a:t> 其餘</a:t>
            </a:r>
            <a:r>
              <a:rPr lang="en-US" altLang="zh-TW" b="0" dirty="0" smtClean="0">
                <a:latin typeface="+mn-ea"/>
                <a:ea typeface="+mn-ea"/>
              </a:rPr>
              <a:t>ON</a:t>
            </a: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所以油路</a:t>
            </a:r>
            <a:r>
              <a:rPr lang="zh-TW" altLang="en-US" b="0" dirty="0" smtClean="0">
                <a:solidFill>
                  <a:srgbClr val="FF0000"/>
                </a:solidFill>
                <a:latin typeface="+mn-ea"/>
                <a:ea typeface="+mn-ea"/>
              </a:rPr>
              <a:t>無法循環</a:t>
            </a:r>
            <a:r>
              <a:rPr lang="zh-TW" altLang="en-US" b="0" dirty="0" smtClean="0">
                <a:latin typeface="+mn-ea"/>
                <a:ea typeface="+mn-ea"/>
              </a:rPr>
              <a:t>只會對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蓄壓器增壓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當壓力達到一定的值後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蓄壓</a:t>
            </a:r>
            <a:r>
              <a:rPr lang="zh-TW" altLang="en-US" b="0" dirty="0" smtClean="0">
                <a:latin typeface="+mn-ea"/>
              </a:rPr>
              <a:t>的功能將會</a:t>
            </a:r>
            <a:r>
              <a:rPr lang="zh-TW" altLang="en-US" b="0" dirty="0" smtClean="0">
                <a:latin typeface="+mn-ea"/>
                <a:ea typeface="+mn-ea"/>
              </a:rPr>
              <a:t>解除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以免</a:t>
            </a:r>
            <a:r>
              <a:rPr lang="zh-TW" altLang="en-US" b="0" dirty="0" smtClean="0">
                <a:latin typeface="+mn-ea"/>
              </a:rPr>
              <a:t>蓄壓器</a:t>
            </a:r>
            <a:r>
              <a:rPr lang="zh-TW" altLang="en-US" b="0" dirty="0" smtClean="0">
                <a:latin typeface="+mn-ea"/>
                <a:ea typeface="+mn-ea"/>
              </a:rPr>
              <a:t>壓力過大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b="0" dirty="0" smtClean="0">
              <a:latin typeface="+mn-ea"/>
              <a:ea typeface="+mn-ea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 cstate="print"/>
          <a:srcRect l="22208" t="13479" r="24009" b="23830"/>
          <a:stretch>
            <a:fillRect/>
          </a:stretch>
        </p:blipFill>
        <p:spPr bwMode="auto">
          <a:xfrm>
            <a:off x="5238750" y="3962400"/>
            <a:ext cx="3378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 bwMode="auto">
          <a:xfrm>
            <a:off x="5594350" y="4718050"/>
            <a:ext cx="444500" cy="8001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蓄壓器之應用</a:t>
            </a: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7C92-FDDB-41E4-BD3C-D3B86AEDCB4C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304800" y="1473200"/>
            <a:ext cx="8312150" cy="104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當執行完 減少熱功能後</a:t>
            </a:r>
            <a:r>
              <a:rPr lang="en-US" altLang="zh-TW" b="0" dirty="0" smtClean="0">
                <a:latin typeface="+mn-ea"/>
                <a:ea typeface="+mn-ea"/>
              </a:rPr>
              <a:t>,</a:t>
            </a:r>
            <a:r>
              <a:rPr lang="zh-TW" altLang="en-US" b="0" dirty="0" smtClean="0">
                <a:latin typeface="+mn-ea"/>
                <a:ea typeface="+mn-ea"/>
              </a:rPr>
              <a:t>油會全部在油槽內</a:t>
            </a:r>
            <a:r>
              <a:rPr lang="en-US" altLang="zh-TW" b="0" dirty="0" smtClean="0">
                <a:latin typeface="+mn-ea"/>
                <a:ea typeface="+mn-ea"/>
              </a:rPr>
              <a:t>,</a:t>
            </a:r>
            <a:r>
              <a:rPr lang="zh-TW" altLang="en-US" b="0" dirty="0" smtClean="0">
                <a:latin typeface="+mn-ea"/>
                <a:ea typeface="+mn-ea"/>
              </a:rPr>
              <a:t>當要使用煞車時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須讓油整個回到管內</a:t>
            </a:r>
            <a:r>
              <a:rPr lang="en-US" altLang="zh-TW" b="0" dirty="0" smtClean="0">
                <a:latin typeface="+mn-ea"/>
                <a:ea typeface="+mn-ea"/>
              </a:rPr>
              <a:t>,</a:t>
            </a:r>
            <a:r>
              <a:rPr lang="zh-TW" altLang="en-US" b="0" dirty="0" smtClean="0">
                <a:latin typeface="+mn-ea"/>
                <a:ea typeface="+mn-ea"/>
              </a:rPr>
              <a:t>但要讓油重新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充滿管路需耗 </a:t>
            </a:r>
            <a:r>
              <a:rPr lang="en-US" altLang="zh-TW" b="0" dirty="0" smtClean="0">
                <a:solidFill>
                  <a:srgbClr val="FF0000"/>
                </a:solidFill>
                <a:latin typeface="+mn-ea"/>
                <a:ea typeface="+mn-ea"/>
              </a:rPr>
              <a:t>40~60</a:t>
            </a:r>
            <a:r>
              <a:rPr lang="zh-TW" altLang="en-US" b="0" dirty="0" smtClean="0">
                <a:solidFill>
                  <a:srgbClr val="FF0000"/>
                </a:solidFill>
                <a:latin typeface="+mn-ea"/>
                <a:ea typeface="+mn-ea"/>
              </a:rPr>
              <a:t>秒</a:t>
            </a:r>
            <a:r>
              <a:rPr lang="zh-TW" altLang="en-US" b="0" dirty="0" smtClean="0">
                <a:latin typeface="+mn-ea"/>
                <a:ea typeface="+mn-ea"/>
              </a:rPr>
              <a:t> 這段期間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無法執行煞車而產生安全疑慮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所以利用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蓄壓器</a:t>
            </a:r>
            <a:r>
              <a:rPr lang="zh-TW" altLang="en-US" b="0" dirty="0" smtClean="0">
                <a:latin typeface="+mn-ea"/>
                <a:ea typeface="+mn-ea"/>
              </a:rPr>
              <a:t>即可改善此缺點</a:t>
            </a:r>
            <a:r>
              <a:rPr lang="en-US" altLang="zh-TW" b="0" dirty="0" smtClean="0">
                <a:latin typeface="+mn-ea"/>
                <a:ea typeface="+mn-ea"/>
              </a:rPr>
              <a:t>,</a:t>
            </a: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利用蓄壓器內的壓力來強制將油送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回整個管路約</a:t>
            </a:r>
            <a:r>
              <a:rPr lang="en-US" altLang="zh-TW" b="0" dirty="0" smtClean="0">
                <a:latin typeface="+mn-ea"/>
                <a:ea typeface="+mn-ea"/>
              </a:rPr>
              <a:t>(1</a:t>
            </a:r>
            <a:r>
              <a:rPr lang="zh-TW" altLang="en-US" b="0" dirty="0" smtClean="0">
                <a:latin typeface="+mn-ea"/>
                <a:ea typeface="+mn-ea"/>
              </a:rPr>
              <a:t>秒內</a:t>
            </a:r>
            <a:r>
              <a:rPr lang="en-US" altLang="zh-TW" b="0" dirty="0" smtClean="0">
                <a:latin typeface="+mn-ea"/>
                <a:ea typeface="+mn-ea"/>
              </a:rPr>
              <a:t>),</a:t>
            </a:r>
            <a:r>
              <a:rPr lang="zh-TW" altLang="en-US" b="0" dirty="0" smtClean="0">
                <a:latin typeface="+mn-ea"/>
                <a:ea typeface="+mn-ea"/>
              </a:rPr>
              <a:t>使其能正常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煞車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b="0" dirty="0" smtClean="0">
                <a:latin typeface="+mn-ea"/>
                <a:ea typeface="+mn-ea"/>
              </a:rPr>
              <a:t> </a:t>
            </a: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b="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b="0" dirty="0" smtClean="0">
              <a:latin typeface="+mn-ea"/>
              <a:ea typeface="+mn-ea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/>
          <a:srcRect l="24684" t="19127" r="25183" b="27784"/>
          <a:stretch>
            <a:fillRect/>
          </a:stretch>
        </p:blipFill>
        <p:spPr bwMode="auto">
          <a:xfrm>
            <a:off x="5194300" y="2940050"/>
            <a:ext cx="3600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6172200" y="3651250"/>
            <a:ext cx="1022350" cy="6223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1EC0B-7F17-47EC-90F0-AD9F871CB5A9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17412" name="圓角矩形 1"/>
          <p:cNvSpPr>
            <a:spLocks noChangeArrowheads="1"/>
          </p:cNvSpPr>
          <p:nvPr/>
        </p:nvSpPr>
        <p:spPr bwMode="auto">
          <a:xfrm>
            <a:off x="792163" y="2754313"/>
            <a:ext cx="7650162" cy="809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en-US" sz="4000" b="0" dirty="0"/>
              <a:t>五、</a:t>
            </a:r>
            <a:r>
              <a:rPr lang="zh-TW" altLang="zh-TW" sz="4000" b="0" dirty="0"/>
              <a:t>液壓煞車</a:t>
            </a:r>
            <a:r>
              <a:rPr lang="zh-TW" altLang="en-US" sz="4000" b="0" dirty="0"/>
              <a:t>整體系統</a:t>
            </a:r>
            <a:endParaRPr lang="zh-TW" altLang="zh-TW" sz="4000" b="0" dirty="0"/>
          </a:p>
        </p:txBody>
      </p:sp>
      <p:sp>
        <p:nvSpPr>
          <p:cNvPr id="17413" name="文字方塊 1"/>
          <p:cNvSpPr txBox="1">
            <a:spLocks noChangeArrowheads="1"/>
          </p:cNvSpPr>
          <p:nvPr/>
        </p:nvSpPr>
        <p:spPr bwMode="auto">
          <a:xfrm>
            <a:off x="3671888" y="3875088"/>
            <a:ext cx="2295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zh-TW" b="0" dirty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en-US" b="0" dirty="0">
                <a:solidFill>
                  <a:srgbClr val="0000CC"/>
                </a:solidFill>
              </a:rPr>
              <a:t>系統架構圖</a:t>
            </a:r>
            <a:endParaRPr lang="en-US" altLang="zh-TW" b="0" dirty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altLang="zh-TW" b="0" dirty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en-US" b="0" dirty="0">
                <a:solidFill>
                  <a:srgbClr val="0000CC"/>
                </a:solidFill>
              </a:rPr>
              <a:t>硬體實體圖</a:t>
            </a:r>
            <a:endParaRPr lang="en-US" altLang="zh-TW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系統架構圖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pic>
        <p:nvPicPr>
          <p:cNvPr id="19459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1063" y="1403350"/>
            <a:ext cx="7332662" cy="4770438"/>
          </a:xfrm>
          <a:noFill/>
          <a:ln>
            <a:miter lim="800000"/>
            <a:headEnd/>
            <a:tailEnd/>
          </a:ln>
        </p:spPr>
      </p:pic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C46CE6-504C-444F-B234-22FDBF9B6E98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 bwMode="auto">
          <a:xfrm>
            <a:off x="393700" y="2730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硬體實體圖</a:t>
            </a:r>
            <a:br>
              <a:rPr lang="zh-TW" altLang="en-US" dirty="0" smtClean="0"/>
            </a:br>
            <a:endParaRPr lang="zh-TW" altLang="en-US" dirty="0" smtClean="0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AB538-E5C3-4455-B543-3B92A93BE504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pic>
        <p:nvPicPr>
          <p:cNvPr id="1028" name="Picture 4" descr="C:\Documents and Settings\pelab\桌面\10170710_912157775467417_1993509057419286322_n.jpg"/>
          <p:cNvPicPr>
            <a:picLocks noChangeAspect="1" noChangeArrowheads="1"/>
          </p:cNvPicPr>
          <p:nvPr/>
        </p:nvPicPr>
        <p:blipFill>
          <a:blip r:embed="rId2"/>
          <a:srcRect l="5242" t="4834" r="11415" b="12904"/>
          <a:stretch>
            <a:fillRect/>
          </a:stretch>
        </p:blipFill>
        <p:spPr bwMode="auto">
          <a:xfrm>
            <a:off x="793750" y="1651000"/>
            <a:ext cx="7067550" cy="4178300"/>
          </a:xfrm>
          <a:prstGeom prst="rect">
            <a:avLst/>
          </a:prstGeom>
          <a:noFill/>
        </p:spPr>
      </p:pic>
      <p:sp>
        <p:nvSpPr>
          <p:cNvPr id="9" name="流程圖: 替代處理程序 8"/>
          <p:cNvSpPr/>
          <p:nvPr/>
        </p:nvSpPr>
        <p:spPr bwMode="auto">
          <a:xfrm>
            <a:off x="6438900" y="4495800"/>
            <a:ext cx="1600200" cy="400050"/>
          </a:xfrm>
          <a:prstGeom prst="flowChartAlternateProcess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標楷體" pitchFamily="65" charset="-120"/>
              </a:rPr>
              <a:t>人機</a:t>
            </a:r>
          </a:p>
        </p:txBody>
      </p:sp>
      <p:sp>
        <p:nvSpPr>
          <p:cNvPr id="10" name="流程圖: 替代處理程序 9"/>
          <p:cNvSpPr/>
          <p:nvPr/>
        </p:nvSpPr>
        <p:spPr bwMode="auto">
          <a:xfrm>
            <a:off x="3327400" y="1606550"/>
            <a:ext cx="1600200" cy="400050"/>
          </a:xfrm>
          <a:prstGeom prst="flowChartAlternateProcess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標楷體" pitchFamily="65" charset="-120"/>
              </a:rPr>
              <a:t>蓄壓器</a:t>
            </a:r>
          </a:p>
        </p:txBody>
      </p:sp>
      <p:sp>
        <p:nvSpPr>
          <p:cNvPr id="11" name="流程圖: 替代處理程序 10"/>
          <p:cNvSpPr/>
          <p:nvPr/>
        </p:nvSpPr>
        <p:spPr bwMode="auto">
          <a:xfrm>
            <a:off x="2349500" y="4984750"/>
            <a:ext cx="1600200" cy="400050"/>
          </a:xfrm>
          <a:prstGeom prst="flowChartAlternateProcess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標楷體" pitchFamily="65" charset="-120"/>
              </a:rPr>
              <a:t>PLC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流程圖: 替代處理程序 11"/>
          <p:cNvSpPr/>
          <p:nvPr/>
        </p:nvSpPr>
        <p:spPr bwMode="auto">
          <a:xfrm>
            <a:off x="5861050" y="3117850"/>
            <a:ext cx="1600200" cy="400050"/>
          </a:xfrm>
          <a:prstGeom prst="flowChartAlternateProcess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標楷體" pitchFamily="65" charset="-120"/>
              </a:rPr>
              <a:t>馬達</a:t>
            </a:r>
          </a:p>
        </p:txBody>
      </p:sp>
      <p:sp>
        <p:nvSpPr>
          <p:cNvPr id="13" name="流程圖: 替代處理程序 12"/>
          <p:cNvSpPr/>
          <p:nvPr/>
        </p:nvSpPr>
        <p:spPr bwMode="auto">
          <a:xfrm>
            <a:off x="5283200" y="1962150"/>
            <a:ext cx="1377950" cy="400050"/>
          </a:xfrm>
          <a:prstGeom prst="flowChartAlternateProcess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標楷體" pitchFamily="65" charset="-120"/>
              </a:rPr>
              <a:t>齒輪泵</a:t>
            </a:r>
          </a:p>
        </p:txBody>
      </p:sp>
      <p:sp>
        <p:nvSpPr>
          <p:cNvPr id="16" name="向左箭號 15"/>
          <p:cNvSpPr/>
          <p:nvPr/>
        </p:nvSpPr>
        <p:spPr bwMode="auto">
          <a:xfrm rot="19411826">
            <a:off x="4312986" y="2717256"/>
            <a:ext cx="1111075" cy="176574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026" name="Picture 2" descr="I:\給學弟\新液壓資料\2013-10-01 11.12.59.jpg"/>
          <p:cNvPicPr>
            <a:picLocks noChangeAspect="1" noChangeArrowheads="1"/>
          </p:cNvPicPr>
          <p:nvPr/>
        </p:nvPicPr>
        <p:blipFill>
          <a:blip r:embed="rId3" cstate="print"/>
          <a:srcRect l="18793" t="49851" r="27176"/>
          <a:stretch>
            <a:fillRect/>
          </a:stretch>
        </p:blipFill>
        <p:spPr bwMode="auto">
          <a:xfrm>
            <a:off x="5683250" y="4495800"/>
            <a:ext cx="3315076" cy="1739900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8A291-97DB-4B09-8DFA-07A701DF7540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sp>
        <p:nvSpPr>
          <p:cNvPr id="21507" name="圓角矩形 1"/>
          <p:cNvSpPr>
            <a:spLocks noChangeArrowheads="1"/>
          </p:cNvSpPr>
          <p:nvPr/>
        </p:nvSpPr>
        <p:spPr bwMode="auto">
          <a:xfrm>
            <a:off x="701675" y="2889250"/>
            <a:ext cx="7650163" cy="831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en-US" sz="4000" b="0"/>
              <a:t>六、結論與未來展望</a:t>
            </a:r>
            <a:endParaRPr lang="zh-TW" altLang="zh-TW" sz="4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結論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38149" y="1600200"/>
          <a:ext cx="8248651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93"/>
                <a:gridCol w="3475126"/>
                <a:gridCol w="3456032"/>
              </a:tblGrid>
              <a:tr h="443023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液壓煞車系統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傳統碟式煞車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5291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煞車原理</a:t>
                      </a:r>
                      <a:endParaRPr lang="en-US" altLang="zh-TW" dirty="0" smtClean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利用齒輪泵兩端油壓差達到減速之效果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利用煞車片來夾持煞車碟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2093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優點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不須更換煞車片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無粉塵產生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工作溫度低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低噪音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保養成本較低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6.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穩定的煞車表現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維修方便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造價較便宜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2093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0000FF"/>
                          </a:solidFill>
                        </a:rPr>
                        <a:t>缺點</a:t>
                      </a:r>
                      <a:endParaRPr lang="zh-TW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b="1" dirty="0" smtClean="0">
                          <a:solidFill>
                            <a:srgbClr val="0000FF"/>
                          </a:solidFill>
                        </a:rPr>
                        <a:t>需特別注意內部油量與油質</a:t>
                      </a:r>
                      <a:endParaRPr lang="zh-TW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b="1" dirty="0" smtClean="0">
                          <a:solidFill>
                            <a:srgbClr val="0000FF"/>
                          </a:solidFill>
                        </a:rPr>
                        <a:t>產生高溫</a:t>
                      </a:r>
                      <a:endParaRPr lang="en-US" altLang="zh-TW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b="1" dirty="0" smtClean="0">
                          <a:solidFill>
                            <a:srgbClr val="0000FF"/>
                          </a:solidFill>
                        </a:rPr>
                        <a:t>過熱時可能會煞車失靈</a:t>
                      </a:r>
                      <a:endParaRPr lang="en-US" altLang="zh-TW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b="1" dirty="0" smtClean="0">
                          <a:solidFill>
                            <a:srgbClr val="0000FF"/>
                          </a:solidFill>
                        </a:rPr>
                        <a:t>噪音較大</a:t>
                      </a:r>
                      <a:endParaRPr lang="en-US" altLang="zh-TW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0000FF"/>
                          </a:solidFill>
                        </a:rPr>
                        <a:t>4.</a:t>
                      </a:r>
                      <a:r>
                        <a:rPr lang="zh-TW" altLang="en-US" b="1" dirty="0" smtClean="0">
                          <a:solidFill>
                            <a:srgbClr val="0000FF"/>
                          </a:solidFill>
                        </a:rPr>
                        <a:t>會產生異味</a:t>
                      </a:r>
                      <a:endParaRPr lang="en-US" altLang="zh-TW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zh-TW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A32905-ACCD-4F80-9FBA-F359C5B06451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未來展望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 bwMode="auto">
          <a:xfrm>
            <a:off x="906463" y="1647825"/>
            <a:ext cx="7400925" cy="45259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  <a:defRPr/>
            </a:pPr>
            <a:endParaRPr lang="en-US" altLang="zh-TW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en-US" dirty="0" smtClean="0"/>
              <a:t>控制系統方面期待能結合更多樣化控制。</a:t>
            </a: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en-US" dirty="0" smtClean="0"/>
              <a:t>將液壓煞車系統進一步改良進而適應任何場所之應用。</a:t>
            </a:r>
            <a:endParaRPr lang="en-US" altLang="zh-TW" dirty="0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EDAFA3-5A3F-469F-B77F-B8AE18C142B9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3A1FE-F040-4795-854F-BFBCE0138303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5" name="矩形 4"/>
          <p:cNvSpPr/>
          <p:nvPr/>
        </p:nvSpPr>
        <p:spPr>
          <a:xfrm>
            <a:off x="304800" y="2095500"/>
            <a:ext cx="69786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Thanks for your attention</a:t>
            </a:r>
            <a:endParaRPr lang="zh-TW" altLang="en-US" sz="4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FDD05-5422-44CE-AAF1-E9381B73303B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4099" name="圓角矩形 1"/>
          <p:cNvSpPr>
            <a:spLocks noChangeArrowheads="1"/>
          </p:cNvSpPr>
          <p:nvPr/>
        </p:nvSpPr>
        <p:spPr bwMode="auto">
          <a:xfrm>
            <a:off x="836613" y="3024188"/>
            <a:ext cx="7650162" cy="8556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en-US" sz="4000" b="0">
                <a:solidFill>
                  <a:schemeClr val="tx2"/>
                </a:solidFill>
              </a:rPr>
              <a:t>一、緒論</a:t>
            </a:r>
          </a:p>
          <a:p>
            <a:pPr algn="ctr"/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緒論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 bwMode="auto">
          <a:xfrm>
            <a:off x="438150" y="187325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zh-TW" dirty="0" smtClean="0"/>
              <a:t>本</a:t>
            </a:r>
            <a:r>
              <a:rPr lang="zh-TW" altLang="en-US" dirty="0"/>
              <a:t>研究</a:t>
            </a:r>
            <a:r>
              <a:rPr lang="zh-TW" altLang="zh-TW" dirty="0" smtClean="0"/>
              <a:t>是</a:t>
            </a:r>
            <a:r>
              <a:rPr lang="zh-TW" altLang="zh-TW" dirty="0"/>
              <a:t>以</a:t>
            </a:r>
            <a:r>
              <a:rPr lang="zh-TW" altLang="zh-TW" b="1" dirty="0">
                <a:solidFill>
                  <a:srgbClr val="C00000"/>
                </a:solidFill>
              </a:rPr>
              <a:t>密閉型的液壓煞車</a:t>
            </a:r>
            <a:r>
              <a:rPr lang="zh-TW" altLang="zh-TW" b="1" dirty="0" smtClean="0">
                <a:solidFill>
                  <a:srgbClr val="C00000"/>
                </a:solidFill>
              </a:rPr>
              <a:t>裝置</a:t>
            </a:r>
            <a:r>
              <a:rPr lang="zh-TW" altLang="zh-TW" dirty="0"/>
              <a:t>為設計</a:t>
            </a:r>
            <a:r>
              <a:rPr lang="zh-TW" altLang="zh-TW" dirty="0" smtClean="0"/>
              <a:t>重點</a:t>
            </a: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zh-TW" dirty="0"/>
              <a:t>利用液壓油在導管內所產生之壓力直接做</a:t>
            </a:r>
            <a:r>
              <a:rPr lang="zh-TW" altLang="zh-TW" dirty="0" smtClean="0"/>
              <a:t>煞車</a:t>
            </a: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en-US" dirty="0" smtClean="0"/>
              <a:t>利用人機介面取代傳統電控開關</a:t>
            </a:r>
            <a:r>
              <a:rPr lang="en-US" altLang="zh-TW" dirty="0" smtClean="0"/>
              <a:t>,</a:t>
            </a:r>
            <a:r>
              <a:rPr lang="zh-TW" altLang="en-US" dirty="0" smtClean="0"/>
              <a:t>始使用上更加簡便</a:t>
            </a:r>
            <a:endParaRPr lang="en-US" altLang="zh-TW" dirty="0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A32905-ACCD-4F80-9FBA-F359C5B06451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FDD05-5422-44CE-AAF1-E9381B73303B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4099" name="圓角矩形 1"/>
          <p:cNvSpPr>
            <a:spLocks noChangeArrowheads="1"/>
          </p:cNvSpPr>
          <p:nvPr/>
        </p:nvSpPr>
        <p:spPr bwMode="auto">
          <a:xfrm>
            <a:off x="836613" y="3024188"/>
            <a:ext cx="7650162" cy="8556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en-US" sz="4000" b="0" dirty="0" smtClean="0">
                <a:solidFill>
                  <a:schemeClr val="tx2"/>
                </a:solidFill>
              </a:rPr>
              <a:t>二、動機</a:t>
            </a:r>
            <a:endParaRPr lang="zh-TW" altLang="en-US" sz="4000" b="0" dirty="0">
              <a:solidFill>
                <a:schemeClr val="tx2"/>
              </a:solidFill>
            </a:endParaRPr>
          </a:p>
          <a:p>
            <a:pPr algn="ctr"/>
            <a:endParaRPr lang="zh-TW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動機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en-US" dirty="0" smtClean="0"/>
              <a:t>傳統碟式煞車是透過</a:t>
            </a:r>
            <a:r>
              <a:rPr lang="zh-TW" altLang="en-US" dirty="0" smtClean="0">
                <a:hlinkClick r:id="rId2" tooltip="煞車碟 (頁面不存在)"/>
              </a:rPr>
              <a:t>煞車碟</a:t>
            </a:r>
            <a:r>
              <a:rPr lang="zh-TW" altLang="en-US" dirty="0" smtClean="0"/>
              <a:t>，與</a:t>
            </a:r>
            <a:r>
              <a:rPr lang="zh-TW" altLang="en-US" dirty="0" smtClean="0">
                <a:hlinkClick r:id="rId3" tooltip="煞車片"/>
              </a:rPr>
              <a:t>煞車片</a:t>
            </a:r>
            <a:r>
              <a:rPr lang="zh-TW" altLang="en-US" dirty="0" smtClean="0"/>
              <a:t>來產生</a:t>
            </a:r>
            <a:r>
              <a:rPr lang="zh-TW" altLang="en-US" dirty="0" smtClean="0">
                <a:hlinkClick r:id="rId4" tooltip="摩擦力"/>
              </a:rPr>
              <a:t>摩擦力</a:t>
            </a:r>
            <a:r>
              <a:rPr lang="zh-TW" altLang="en-US" dirty="0" smtClean="0"/>
              <a:t>而使裝置停止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但煞車過程中會產生</a:t>
            </a:r>
            <a:r>
              <a:rPr lang="zh-TW" altLang="en-US" dirty="0" smtClean="0">
                <a:solidFill>
                  <a:srgbClr val="FF0000"/>
                </a:solidFill>
              </a:rPr>
              <a:t>高溫高熱使煞車性能下降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en-US" dirty="0" smtClean="0"/>
              <a:t>傳統碟式剎車沒有密封</a:t>
            </a:r>
            <a:r>
              <a:rPr lang="en-US" altLang="zh-TW" dirty="0" smtClean="0"/>
              <a:t>,</a:t>
            </a:r>
            <a:r>
              <a:rPr lang="zh-TW" altLang="en-US" dirty="0" smtClean="0"/>
              <a:t>產生的高溫高熱</a:t>
            </a: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  <a:defRPr/>
            </a:pPr>
            <a:r>
              <a:rPr lang="zh-TW" altLang="en-US" dirty="0" smtClean="0"/>
              <a:t>    使其無法利用在需安定環境的場所</a:t>
            </a: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altLang="zh-TW" b="1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zh-TW" altLang="en-US" dirty="0" smtClean="0"/>
              <a:t>在煞車過程中煞車片會產粉塵</a:t>
            </a:r>
            <a:r>
              <a:rPr lang="en-US" altLang="zh-TW" dirty="0" smtClean="0"/>
              <a:t>,</a:t>
            </a:r>
            <a:r>
              <a:rPr lang="zh-TW" altLang="en-US" dirty="0" smtClean="0"/>
              <a:t>粉塵</a:t>
            </a: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  <a:defRPr/>
            </a:pPr>
            <a:r>
              <a:rPr lang="zh-TW" altLang="en-US" dirty="0" smtClean="0"/>
              <a:t>     內含</a:t>
            </a:r>
            <a:r>
              <a:rPr lang="zh-TW" altLang="en-US" dirty="0" smtClean="0">
                <a:solidFill>
                  <a:srgbClr val="FF0000"/>
                </a:solidFill>
              </a:rPr>
              <a:t>石棉纖維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en-US" dirty="0" smtClean="0"/>
              <a:t> 會導致</a:t>
            </a:r>
            <a:r>
              <a:rPr lang="zh-TW" altLang="en-US" dirty="0" smtClean="0">
                <a:solidFill>
                  <a:srgbClr val="FF0000"/>
                </a:solidFill>
              </a:rPr>
              <a:t>肺部纖維化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  <a:defRPr/>
            </a:pPr>
            <a:r>
              <a:rPr lang="zh-TW" altLang="en-US" dirty="0" smtClean="0"/>
              <a:t>      </a:t>
            </a:r>
            <a:r>
              <a:rPr lang="zh-TW" altLang="en-US" dirty="0" smtClean="0">
                <a:solidFill>
                  <a:srgbClr val="FF0000"/>
                </a:solidFill>
              </a:rPr>
              <a:t>肺癌</a:t>
            </a:r>
            <a:r>
              <a:rPr lang="zh-TW" altLang="en-US" dirty="0" smtClean="0"/>
              <a:t>和其他的惡性腫瘤</a:t>
            </a:r>
            <a:endParaRPr lang="en-US" altLang="zh-TW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altLang="zh-TW" b="1" dirty="0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A32905-ACCD-4F80-9FBA-F359C5B06451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pic>
        <p:nvPicPr>
          <p:cNvPr id="5" name="圖片 4" descr="40132970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4495800"/>
            <a:ext cx="2178050" cy="1633537"/>
          </a:xfrm>
          <a:prstGeom prst="rect">
            <a:avLst/>
          </a:prstGeom>
        </p:spPr>
      </p:pic>
      <p:pic>
        <p:nvPicPr>
          <p:cNvPr id="7" name="圖片 6" descr="24506267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450" y="2673350"/>
            <a:ext cx="2355850" cy="16576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98157B-ABEC-42E7-B0A6-FCDFE4431794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6148" name="圓角矩形 1"/>
          <p:cNvSpPr>
            <a:spLocks noChangeArrowheads="1"/>
          </p:cNvSpPr>
          <p:nvPr/>
        </p:nvSpPr>
        <p:spPr bwMode="auto">
          <a:xfrm>
            <a:off x="793750" y="2184400"/>
            <a:ext cx="7650162" cy="8556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en-US" sz="4000" b="0" dirty="0" smtClean="0"/>
              <a:t>三、</a:t>
            </a:r>
            <a:r>
              <a:rPr lang="zh-TW" altLang="en-US" sz="4000" b="0" dirty="0"/>
              <a:t>煞車原理</a:t>
            </a:r>
            <a:endParaRPr lang="zh-TW" altLang="zh-TW" sz="4000" b="0" dirty="0"/>
          </a:p>
        </p:txBody>
      </p:sp>
      <p:sp>
        <p:nvSpPr>
          <p:cNvPr id="6149" name="文字方塊 5"/>
          <p:cNvSpPr txBox="1">
            <a:spLocks noChangeArrowheads="1"/>
          </p:cNvSpPr>
          <p:nvPr/>
        </p:nvSpPr>
        <p:spPr bwMode="auto">
          <a:xfrm>
            <a:off x="1549400" y="2940050"/>
            <a:ext cx="4533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/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zh-TW" b="0" dirty="0" smtClean="0">
                <a:solidFill>
                  <a:srgbClr val="0000CC"/>
                </a:solidFill>
              </a:rPr>
              <a:t>電</a:t>
            </a:r>
            <a:r>
              <a:rPr lang="zh-TW" altLang="zh-TW" b="0" dirty="0">
                <a:solidFill>
                  <a:srgbClr val="0000CC"/>
                </a:solidFill>
              </a:rPr>
              <a:t>液比例控制閥及其工作</a:t>
            </a:r>
            <a:r>
              <a:rPr lang="zh-TW" altLang="zh-TW" b="0" dirty="0" smtClean="0">
                <a:solidFill>
                  <a:srgbClr val="0000CC"/>
                </a:solidFill>
              </a:rPr>
              <a:t>原理</a:t>
            </a:r>
            <a:endParaRPr lang="en-US" altLang="zh-TW" b="0" dirty="0" smtClean="0">
              <a:solidFill>
                <a:srgbClr val="0000CC"/>
              </a:solidFill>
            </a:endParaRPr>
          </a:p>
          <a:p>
            <a:pPr marL="342900" indent="-342900"/>
            <a:endParaRPr lang="en-US" altLang="zh-TW" b="0" dirty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zh-TW" b="0" dirty="0">
                <a:solidFill>
                  <a:srgbClr val="0000CC"/>
                </a:solidFill>
              </a:rPr>
              <a:t>齒輪泵</a:t>
            </a:r>
            <a:endParaRPr lang="en-US" altLang="zh-TW" b="0" dirty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altLang="zh-TW" b="0" dirty="0">
              <a:solidFill>
                <a:srgbClr val="0000C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zh-TW" altLang="zh-TW" b="0" dirty="0">
                <a:solidFill>
                  <a:srgbClr val="0000CC"/>
                </a:solidFill>
              </a:rPr>
              <a:t>壓力傳送器</a:t>
            </a:r>
            <a:endParaRPr lang="zh-TW" altLang="en-US" b="0" dirty="0">
              <a:solidFill>
                <a:srgbClr val="0000CC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 l="27430" t="13025" r="48264" b="61049"/>
          <a:stretch>
            <a:fillRect/>
          </a:stretch>
        </p:blipFill>
        <p:spPr bwMode="auto">
          <a:xfrm>
            <a:off x="6172200" y="4540250"/>
            <a:ext cx="257810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103" b="31132"/>
          <a:stretch>
            <a:fillRect/>
          </a:stretch>
        </p:blipFill>
        <p:spPr bwMode="auto">
          <a:xfrm>
            <a:off x="0" y="5563784"/>
            <a:ext cx="1638300" cy="1084927"/>
          </a:xfrm>
          <a:noFill/>
          <a:ln>
            <a:miter lim="800000"/>
            <a:headEnd/>
            <a:tailEnd/>
          </a:ln>
        </p:spPr>
      </p:pic>
      <p:sp>
        <p:nvSpPr>
          <p:cNvPr id="7170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dirty="0" smtClean="0"/>
              <a:t>電液比例控制閥及其工作原理</a:t>
            </a:r>
            <a:endParaRPr lang="zh-TW" altLang="en-US" dirty="0" smtClean="0"/>
          </a:p>
        </p:txBody>
      </p:sp>
      <p:sp>
        <p:nvSpPr>
          <p:cNvPr id="71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CF53D9-3FDF-40D3-929B-BF57FE80DEBB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7172" name="文字方塊 5"/>
          <p:cNvSpPr txBox="1">
            <a:spLocks noChangeArrowheads="1"/>
          </p:cNvSpPr>
          <p:nvPr/>
        </p:nvSpPr>
        <p:spPr bwMode="auto">
          <a:xfrm>
            <a:off x="522288" y="1584324"/>
            <a:ext cx="73390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0" dirty="0"/>
              <a:t>1.  </a:t>
            </a:r>
            <a:r>
              <a:rPr lang="zh-TW" altLang="en-US" b="0" dirty="0" smtClean="0"/>
              <a:t>依</a:t>
            </a:r>
            <a:r>
              <a:rPr lang="zh-TW" altLang="zh-TW" b="0" dirty="0" smtClean="0"/>
              <a:t>輸入信號</a:t>
            </a:r>
            <a:r>
              <a:rPr lang="zh-TW" altLang="en-US" b="0" dirty="0" smtClean="0"/>
              <a:t>使</a:t>
            </a:r>
            <a:r>
              <a:rPr lang="zh-TW" altLang="zh-TW" b="0" dirty="0"/>
              <a:t>工作閥</a:t>
            </a:r>
            <a:r>
              <a:rPr lang="zh-TW" altLang="zh-TW" dirty="0">
                <a:solidFill>
                  <a:srgbClr val="FF0000"/>
                </a:solidFill>
              </a:rPr>
              <a:t>閥蕊</a:t>
            </a:r>
            <a:r>
              <a:rPr lang="zh-TW" altLang="zh-TW" b="0" dirty="0"/>
              <a:t>產生位移</a:t>
            </a:r>
            <a:r>
              <a:rPr lang="zh-TW" altLang="en-US" b="0" dirty="0"/>
              <a:t>。</a:t>
            </a:r>
            <a:endParaRPr lang="en-US" altLang="zh-TW" b="0" dirty="0"/>
          </a:p>
          <a:p>
            <a:endParaRPr lang="zh-TW" altLang="zh-TW" b="0" dirty="0"/>
          </a:p>
          <a:p>
            <a:r>
              <a:rPr lang="en-US" altLang="zh-TW" b="0" dirty="0"/>
              <a:t>2.  </a:t>
            </a:r>
            <a:r>
              <a:rPr lang="zh-TW" altLang="zh-TW" b="0" dirty="0" smtClean="0"/>
              <a:t>根據</a:t>
            </a:r>
            <a:r>
              <a:rPr lang="zh-TW" altLang="zh-TW" b="0" dirty="0"/>
              <a:t>控制器輸出的平均</a:t>
            </a:r>
            <a:r>
              <a:rPr lang="zh-TW" altLang="zh-TW" b="0" dirty="0" smtClean="0"/>
              <a:t>電流</a:t>
            </a:r>
            <a:r>
              <a:rPr lang="zh-TW" altLang="en-US" b="0" dirty="0" smtClean="0"/>
              <a:t>來</a:t>
            </a:r>
            <a:r>
              <a:rPr lang="zh-TW" altLang="zh-TW" b="0" dirty="0" smtClean="0"/>
              <a:t>控制</a:t>
            </a:r>
            <a:r>
              <a:rPr lang="zh-TW" altLang="zh-TW" b="0" dirty="0"/>
              <a:t>液壓油的流量</a:t>
            </a:r>
            <a:r>
              <a:rPr lang="zh-TW" altLang="en-US" b="0" dirty="0"/>
              <a:t>，</a:t>
            </a:r>
            <a:r>
              <a:rPr lang="zh-TW" altLang="zh-TW" b="0" dirty="0"/>
              <a:t>達到煞車功能</a:t>
            </a:r>
            <a:r>
              <a:rPr lang="zh-TW" altLang="zh-TW" b="0" dirty="0" smtClean="0"/>
              <a:t>。</a:t>
            </a:r>
            <a:r>
              <a:rPr lang="en-US" altLang="zh-TW" b="0" dirty="0" smtClean="0">
                <a:solidFill>
                  <a:srgbClr val="FF0000"/>
                </a:solidFill>
              </a:rPr>
              <a:t>(</a:t>
            </a:r>
            <a:r>
              <a:rPr lang="zh-TW" altLang="en-US" b="0" dirty="0" smtClean="0">
                <a:solidFill>
                  <a:srgbClr val="FF0000"/>
                </a:solidFill>
              </a:rPr>
              <a:t>電流大小與閥門大小成反比</a:t>
            </a:r>
            <a:r>
              <a:rPr lang="en-US" altLang="zh-TW" b="0" dirty="0" smtClean="0">
                <a:solidFill>
                  <a:srgbClr val="FF0000"/>
                </a:solidFill>
              </a:rPr>
              <a:t>)</a:t>
            </a:r>
            <a:endParaRPr lang="zh-TW" altLang="zh-TW" b="0" dirty="0">
              <a:solidFill>
                <a:srgbClr val="FF0000"/>
              </a:solidFill>
            </a:endParaRPr>
          </a:p>
        </p:txBody>
      </p:sp>
      <p:pic>
        <p:nvPicPr>
          <p:cNvPr id="7175" name="Picture 7" descr="C:\Users\ct willie\Desktop\s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2850" y="4273550"/>
            <a:ext cx="6400800" cy="236729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</p:pic>
      <p:sp>
        <p:nvSpPr>
          <p:cNvPr id="12" name="橢圓 11"/>
          <p:cNvSpPr/>
          <p:nvPr/>
        </p:nvSpPr>
        <p:spPr bwMode="auto">
          <a:xfrm>
            <a:off x="6705600" y="5207000"/>
            <a:ext cx="2044700" cy="1066800"/>
          </a:xfrm>
          <a:prstGeom prst="ellipse">
            <a:avLst/>
          </a:prstGeom>
          <a:noFill/>
          <a:ln>
            <a:solidFill>
              <a:srgbClr val="FF505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304800" y="5695950"/>
            <a:ext cx="800100" cy="355600"/>
          </a:xfrm>
          <a:prstGeom prst="ellipse">
            <a:avLst/>
          </a:prstGeom>
          <a:noFill/>
          <a:ln w="6350">
            <a:solidFill>
              <a:srgbClr val="FF505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ct willie\Desktop\給學弟\比例閥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0" y="2184400"/>
            <a:ext cx="3457448" cy="3891019"/>
          </a:xfrm>
          <a:prstGeom prst="rect">
            <a:avLst/>
          </a:prstGeom>
          <a:noFill/>
        </p:spPr>
      </p:pic>
      <p:sp>
        <p:nvSpPr>
          <p:cNvPr id="7170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dirty="0" smtClean="0"/>
              <a:t>電液比例控制閥及其工作原理</a:t>
            </a:r>
            <a:endParaRPr lang="zh-TW" altLang="en-US" dirty="0" smtClean="0"/>
          </a:p>
        </p:txBody>
      </p:sp>
      <p:sp>
        <p:nvSpPr>
          <p:cNvPr id="71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CF53D9-3FDF-40D3-929B-BF57FE80DEBB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7172" name="文字方塊 5"/>
          <p:cNvSpPr txBox="1">
            <a:spLocks noChangeArrowheads="1"/>
          </p:cNvSpPr>
          <p:nvPr/>
        </p:nvSpPr>
        <p:spPr bwMode="auto">
          <a:xfrm>
            <a:off x="522288" y="1584324"/>
            <a:ext cx="453866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b="0" dirty="0" smtClean="0"/>
              <a:t>電液</a:t>
            </a:r>
            <a:r>
              <a:rPr lang="zh-TW" altLang="zh-TW" b="0" dirty="0" smtClean="0"/>
              <a:t>比例</a:t>
            </a:r>
            <a:r>
              <a:rPr lang="zh-TW" altLang="en-US" b="0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輸入電流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壓力特性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b="0" dirty="0">
              <a:solidFill>
                <a:srgbClr val="FF0000"/>
              </a:solidFill>
            </a:endParaRPr>
          </a:p>
          <a:p>
            <a:endParaRPr lang="en-US" altLang="zh-TW" b="0" dirty="0" smtClean="0"/>
          </a:p>
          <a:p>
            <a:r>
              <a:rPr lang="zh-TW" altLang="en-US" b="0" dirty="0" smtClean="0"/>
              <a:t>透過</a:t>
            </a:r>
            <a:r>
              <a:rPr lang="en-US" altLang="zh-TW" b="0" dirty="0" smtClean="0">
                <a:solidFill>
                  <a:srgbClr val="0000FF"/>
                </a:solidFill>
              </a:rPr>
              <a:t>B</a:t>
            </a:r>
            <a:r>
              <a:rPr lang="en-US" altLang="zh-TW" b="0" dirty="0" smtClean="0"/>
              <a:t>-</a:t>
            </a:r>
            <a:r>
              <a:rPr lang="en-US" altLang="zh-TW" b="0" dirty="0" smtClean="0">
                <a:solidFill>
                  <a:srgbClr val="C00000"/>
                </a:solidFill>
              </a:rPr>
              <a:t>A</a:t>
            </a:r>
            <a:r>
              <a:rPr lang="zh-TW" altLang="en-US" b="0" dirty="0" smtClean="0"/>
              <a:t>段線性之關係 </a:t>
            </a:r>
            <a:endParaRPr lang="en-US" altLang="zh-TW" b="0" dirty="0" smtClean="0"/>
          </a:p>
          <a:p>
            <a:r>
              <a:rPr lang="zh-TW" altLang="en-US" b="0" dirty="0" smtClean="0"/>
              <a:t>改變輸入電流對應到不同的煞車壓力值</a:t>
            </a:r>
            <a:endParaRPr lang="en-US" altLang="zh-TW" b="0" dirty="0" smtClean="0"/>
          </a:p>
          <a:p>
            <a:r>
              <a:rPr lang="en-US" altLang="zh-TW" sz="2000" b="0" dirty="0" smtClean="0"/>
              <a:t>(</a:t>
            </a:r>
            <a:r>
              <a:rPr lang="zh-TW" altLang="en-US" sz="2000" b="0" dirty="0" smtClean="0"/>
              <a:t>電流範圍約</a:t>
            </a:r>
            <a:r>
              <a:rPr lang="en-US" altLang="zh-TW" sz="2000" b="0" dirty="0" smtClean="0"/>
              <a:t>20mA~800mA</a:t>
            </a:r>
          </a:p>
          <a:p>
            <a:r>
              <a:rPr lang="zh-TW" altLang="en-US" sz="2000" b="0" dirty="0" smtClean="0"/>
              <a:t> 壓力範圍 約</a:t>
            </a:r>
            <a:r>
              <a:rPr lang="en-US" altLang="zh-TW" sz="2000" b="0" dirty="0" smtClean="0"/>
              <a:t>24bar ~180bar)</a:t>
            </a:r>
          </a:p>
          <a:p>
            <a:endParaRPr lang="en-US" altLang="zh-TW" sz="2000" b="0" dirty="0"/>
          </a:p>
          <a:p>
            <a:endParaRPr lang="zh-TW" altLang="zh-TW" b="0" dirty="0"/>
          </a:p>
        </p:txBody>
      </p:sp>
      <p:pic>
        <p:nvPicPr>
          <p:cNvPr id="8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9103" b="31132"/>
          <a:stretch>
            <a:fillRect/>
          </a:stretch>
        </p:blipFill>
        <p:spPr bwMode="auto">
          <a:xfrm>
            <a:off x="0" y="5563784"/>
            <a:ext cx="1638300" cy="1084927"/>
          </a:xfrm>
          <a:noFill/>
          <a:ln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304800" y="5695950"/>
            <a:ext cx="800100" cy="355600"/>
          </a:xfrm>
          <a:prstGeom prst="ellipse">
            <a:avLst/>
          </a:prstGeom>
          <a:noFill/>
          <a:ln w="6350">
            <a:solidFill>
              <a:srgbClr val="FF505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PSLAB">
  <a:themeElements>
    <a:clrScheme name="SMPSLA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MPSLAB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SMPSLA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PSLA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PSLA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PSLA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PSLA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PSLA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PSLA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PSLA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PSLA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PSLA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PSLA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PSLA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SMPSLAB</Template>
  <TotalTime>2631836</TotalTime>
  <Words>1034</Words>
  <Application>Microsoft Office PowerPoint</Application>
  <PresentationFormat>如螢幕大小 (4:3)</PresentationFormat>
  <Paragraphs>283</Paragraphs>
  <Slides>28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SMPSLAB</vt:lpstr>
      <vt:lpstr>投影片 1</vt:lpstr>
      <vt:lpstr>大綱</vt:lpstr>
      <vt:lpstr>投影片 3</vt:lpstr>
      <vt:lpstr>緒論</vt:lpstr>
      <vt:lpstr>投影片 5</vt:lpstr>
      <vt:lpstr>動機</vt:lpstr>
      <vt:lpstr>投影片 7</vt:lpstr>
      <vt:lpstr>電液比例控制閥及其工作原理</vt:lpstr>
      <vt:lpstr>電液比例控制閥及其工作原理</vt:lpstr>
      <vt:lpstr>齒輪泵 </vt:lpstr>
      <vt:lpstr>煞車動作原理 </vt:lpstr>
      <vt:lpstr>壓力傳送器</vt:lpstr>
      <vt:lpstr>投影片 13</vt:lpstr>
      <vt:lpstr>流體動力圖</vt:lpstr>
      <vt:lpstr>控制器驅動方塊圖 </vt:lpstr>
      <vt:lpstr>人機介面 </vt:lpstr>
      <vt:lpstr>功能簡介(一)</vt:lpstr>
      <vt:lpstr>功能簡介(二)</vt:lpstr>
      <vt:lpstr>功能簡介(三)</vt:lpstr>
      <vt:lpstr>功能簡介(四)</vt:lpstr>
      <vt:lpstr>蓄壓器之應用</vt:lpstr>
      <vt:lpstr>投影片 22</vt:lpstr>
      <vt:lpstr>系統架構圖 </vt:lpstr>
      <vt:lpstr>硬體實體圖 </vt:lpstr>
      <vt:lpstr>投影片 25</vt:lpstr>
      <vt:lpstr>結論</vt:lpstr>
      <vt:lpstr>未來展望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LIN</dc:creator>
  <cp:lastModifiedBy>ct willie</cp:lastModifiedBy>
  <cp:revision>4096</cp:revision>
  <dcterms:created xsi:type="dcterms:W3CDTF">2005-08-17T03:52:02Z</dcterms:created>
  <dcterms:modified xsi:type="dcterms:W3CDTF">2014-05-18T13:42:43Z</dcterms:modified>
</cp:coreProperties>
</file>